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14"/>
  </p:notesMasterIdLst>
  <p:sldIdLst>
    <p:sldId id="282" r:id="rId2"/>
    <p:sldId id="314" r:id="rId3"/>
    <p:sldId id="316" r:id="rId4"/>
    <p:sldId id="320" r:id="rId5"/>
    <p:sldId id="317" r:id="rId6"/>
    <p:sldId id="321" r:id="rId7"/>
    <p:sldId id="322" r:id="rId8"/>
    <p:sldId id="318" r:id="rId9"/>
    <p:sldId id="319" r:id="rId10"/>
    <p:sldId id="323" r:id="rId11"/>
    <p:sldId id="324" r:id="rId12"/>
    <p:sldId id="325" r:id="rId1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pitchFamily="-80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pitchFamily="-80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pitchFamily="-80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pitchFamily="-80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pitchFamily="-80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 pitchFamily="-80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 pitchFamily="-80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 pitchFamily="-80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 pitchFamily="-8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1D8A"/>
    <a:srgbClr val="81000C"/>
    <a:srgbClr val="693F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0945" autoAdjust="0"/>
  </p:normalViewPr>
  <p:slideViewPr>
    <p:cSldViewPr snapToGrid="0" snapToObjects="1">
      <p:cViewPr varScale="1">
        <p:scale>
          <a:sx n="119" d="100"/>
          <a:sy n="119" d="100"/>
        </p:scale>
        <p:origin x="1704" y="176"/>
      </p:cViewPr>
      <p:guideLst>
        <p:guide orient="horz" pos="4319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345230-EC25-49D6-88DC-91843ACD89E3}" type="datetimeFigureOut">
              <a:rPr lang="en-US" smtClean="0"/>
              <a:pPr/>
              <a:t>6/19/22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C0B952-86F2-455F-9961-792B177E79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093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C0B952-86F2-455F-9961-792B177E792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Same Side Corner Rectangle 5"/>
          <p:cNvSpPr/>
          <p:nvPr userDrawn="1"/>
        </p:nvSpPr>
        <p:spPr>
          <a:xfrm rot="5400000">
            <a:off x="448836" y="-216004"/>
            <a:ext cx="6407681" cy="7305355"/>
          </a:xfrm>
          <a:prstGeom prst="round2SameRect">
            <a:avLst>
              <a:gd name="adj1" fmla="val 4093"/>
              <a:gd name="adj2" fmla="val 0"/>
            </a:avLst>
          </a:prstGeom>
          <a:solidFill>
            <a:srgbClr val="B61D8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 Same Side Corner Rectangle 7"/>
          <p:cNvSpPr/>
          <p:nvPr userDrawn="1"/>
        </p:nvSpPr>
        <p:spPr>
          <a:xfrm rot="16200000" flipH="1">
            <a:off x="5156993" y="2628107"/>
            <a:ext cx="6407681" cy="1617133"/>
          </a:xfrm>
          <a:prstGeom prst="round2SameRect">
            <a:avLst>
              <a:gd name="adj1" fmla="val 16135"/>
              <a:gd name="adj2" fmla="val 0"/>
            </a:avLst>
          </a:prstGeom>
          <a:solidFill>
            <a:srgbClr val="5959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6325" y="2283951"/>
            <a:ext cx="6839030" cy="606885"/>
          </a:xfrm>
        </p:spPr>
        <p:txBody>
          <a:bodyPr>
            <a:noAutofit/>
          </a:bodyPr>
          <a:lstStyle>
            <a:lvl1pPr algn="l">
              <a:defRPr sz="35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325" y="2918709"/>
            <a:ext cx="6839030" cy="703943"/>
          </a:xfrm>
        </p:spPr>
        <p:txBody>
          <a:bodyPr>
            <a:normAutofit/>
          </a:bodyPr>
          <a:lstStyle>
            <a:lvl1pPr marL="0" indent="0" algn="l">
              <a:lnSpc>
                <a:spcPts val="1800"/>
              </a:lnSpc>
              <a:spcBef>
                <a:spcPts val="0"/>
              </a:spcBef>
              <a:buNone/>
              <a:defRPr sz="1500" i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  <a:p>
            <a:r>
              <a:rPr lang="en-US" dirty="0"/>
              <a:t>Date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 Same Side Corner Rectangle 8"/>
          <p:cNvSpPr/>
          <p:nvPr userDrawn="1"/>
        </p:nvSpPr>
        <p:spPr>
          <a:xfrm rot="5400000">
            <a:off x="-20374" y="253207"/>
            <a:ext cx="6407681" cy="6366934"/>
          </a:xfrm>
          <a:prstGeom prst="round2SameRect">
            <a:avLst>
              <a:gd name="adj1" fmla="val 3502"/>
              <a:gd name="adj2" fmla="val 0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309521" y="2887583"/>
            <a:ext cx="7913910" cy="606885"/>
          </a:xfrm>
        </p:spPr>
        <p:txBody>
          <a:bodyPr>
            <a:noAutofit/>
          </a:bodyPr>
          <a:lstStyle>
            <a:lvl1pPr algn="l">
              <a:defRPr sz="35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309521" y="3570460"/>
            <a:ext cx="6400800" cy="703943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 descr="MCCH_Full_Stk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2059" y="6217298"/>
            <a:ext cx="1792637" cy="5073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C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bug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949825" y="1481138"/>
            <a:ext cx="4194175" cy="432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lnSpc>
                <a:spcPct val="100000"/>
              </a:lnSpc>
              <a:spcBef>
                <a:spcPts val="1000"/>
              </a:spcBef>
              <a:buFont typeface="Arial"/>
              <a:buChar char="•"/>
              <a:defRPr sz="26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800100" indent="-342900">
              <a:buClr>
                <a:schemeClr val="tx1"/>
              </a:buClr>
              <a:buFont typeface="Lucida Grande"/>
              <a:buChar char="–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 text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4FFC863-A8EA-4A41-821C-DAF13BF888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Round Same Side Corner Rectangle 9"/>
          <p:cNvSpPr/>
          <p:nvPr userDrawn="1"/>
        </p:nvSpPr>
        <p:spPr>
          <a:xfrm>
            <a:off x="233363" y="169863"/>
            <a:ext cx="8673570" cy="377825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B61D8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MCCH_Full_Stk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2059" y="6217298"/>
            <a:ext cx="1792637" cy="5073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C-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bug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949825" y="1481138"/>
            <a:ext cx="4194175" cy="432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4FFC863-A8EA-4A41-821C-DAF13BF888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Round Same Side Corner Rectangle 9"/>
          <p:cNvSpPr/>
          <p:nvPr userDrawn="1"/>
        </p:nvSpPr>
        <p:spPr>
          <a:xfrm>
            <a:off x="233363" y="169863"/>
            <a:ext cx="8673570" cy="377825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B61D8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MCCH_Full_Stk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2059" y="6217298"/>
            <a:ext cx="1792637" cy="50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161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C-Blank Ba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 Side Corner Rectangle 1"/>
          <p:cNvSpPr/>
          <p:nvPr userDrawn="1"/>
        </p:nvSpPr>
        <p:spPr>
          <a:xfrm>
            <a:off x="233363" y="169863"/>
            <a:ext cx="8673570" cy="377825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B61D8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7" descr="bug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949825" y="1481138"/>
            <a:ext cx="4194175" cy="432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4FFC863-A8EA-4A41-821C-DAF13BF888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" name="Picture 9" descr="MCCH_Full_Stk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2059" y="6217298"/>
            <a:ext cx="1792637" cy="50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526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bug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949825" y="1481138"/>
            <a:ext cx="4194175" cy="432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800100" indent="-342900"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FC1215B-1E46-47B9-99FA-8F12023473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2" name="Picture 11" descr="MCCH_Full_Stk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2059" y="6217298"/>
            <a:ext cx="1792637" cy="507350"/>
          </a:xfrm>
          <a:prstGeom prst="rect">
            <a:avLst/>
          </a:prstGeom>
        </p:spPr>
      </p:pic>
      <p:sp>
        <p:nvSpPr>
          <p:cNvPr id="10" name="Round Same Side Corner Rectangle 9">
            <a:extLst>
              <a:ext uri="{FF2B5EF4-FFF2-40B4-BE49-F238E27FC236}">
                <a16:creationId xmlns:a16="http://schemas.microsoft.com/office/drawing/2014/main" id="{D0612A70-1E6F-EBA5-61E8-8633C1D9363F}"/>
              </a:ext>
            </a:extLst>
          </p:cNvPr>
          <p:cNvSpPr/>
          <p:nvPr userDrawn="1"/>
        </p:nvSpPr>
        <p:spPr>
          <a:xfrm>
            <a:off x="233363" y="169863"/>
            <a:ext cx="8673570" cy="377825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B61D8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bug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949825" y="1481138"/>
            <a:ext cx="4194175" cy="432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457200" y="712557"/>
            <a:ext cx="8229600" cy="81393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 marL="173038" indent="-173038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1141611-4561-4009-9147-C207DFBE34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1" name="Picture 10" descr="MCCH_Full_Stk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2059" y="6217298"/>
            <a:ext cx="1792637" cy="507350"/>
          </a:xfrm>
          <a:prstGeom prst="rect">
            <a:avLst/>
          </a:prstGeom>
        </p:spPr>
      </p:pic>
      <p:sp>
        <p:nvSpPr>
          <p:cNvPr id="9" name="Round Same Side Corner Rectangle 8">
            <a:extLst>
              <a:ext uri="{FF2B5EF4-FFF2-40B4-BE49-F238E27FC236}">
                <a16:creationId xmlns:a16="http://schemas.microsoft.com/office/drawing/2014/main" id="{5C6F4D69-45E1-46C2-A27F-6192875269F5}"/>
              </a:ext>
            </a:extLst>
          </p:cNvPr>
          <p:cNvSpPr/>
          <p:nvPr userDrawn="1"/>
        </p:nvSpPr>
        <p:spPr>
          <a:xfrm>
            <a:off x="233363" y="169863"/>
            <a:ext cx="8673570" cy="377825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B61D8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712788"/>
            <a:ext cx="8229600" cy="81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25563" y="6410325"/>
            <a:ext cx="4071937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410325"/>
            <a:ext cx="868363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6E262101-0734-4015-BF59-F1ECF7CEED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2" r:id="rId4"/>
    <p:sldLayoutId id="2147483713" r:id="rId5"/>
    <p:sldLayoutId id="2147483710" r:id="rId6"/>
    <p:sldLayoutId id="2147483711" r:id="rId7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500" kern="1200">
          <a:solidFill>
            <a:schemeClr val="tx1"/>
          </a:solidFill>
          <a:latin typeface="Arial" pitchFamily="34" charset="0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173038" indent="-173038" algn="l" defTabSz="457200" rtl="0" eaLnBrk="0" fontAlgn="base" hangingPunct="0">
        <a:lnSpc>
          <a:spcPts val="2200"/>
        </a:lnSpc>
        <a:spcBef>
          <a:spcPct val="20000"/>
        </a:spcBef>
        <a:spcAft>
          <a:spcPct val="0"/>
        </a:spcAft>
        <a:buClr>
          <a:schemeClr val="tx2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742950" indent="-285750" algn="l" defTabSz="457200" rtl="0" eaLnBrk="0" fontAlgn="base" hangingPunct="0">
        <a:lnSpc>
          <a:spcPts val="1900"/>
        </a:lnSpc>
        <a:spcBef>
          <a:spcPct val="20000"/>
        </a:spcBef>
        <a:spcAft>
          <a:spcPct val="0"/>
        </a:spcAft>
        <a:buFont typeface="Arial" pitchFamily="34" charset="0"/>
        <a:defRPr sz="2000" kern="1200">
          <a:solidFill>
            <a:schemeClr val="tx1"/>
          </a:solidFill>
          <a:latin typeface="Arial" pitchFamily="34" charset="0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ts val="1900"/>
        </a:lnSpc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ＭＳ Ｐゴシック" charset="-128"/>
          <a:cs typeface="ＭＳ Ｐゴシック" charset="-128"/>
        </a:defRPr>
      </a:lvl3pPr>
      <a:lvl4pPr marL="1600200" indent="-228600" algn="l" defTabSz="457200" rtl="0" eaLnBrk="0" fontAlgn="base" hangingPunct="0">
        <a:lnSpc>
          <a:spcPts val="1900"/>
        </a:lnSpc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lnSpc>
          <a:spcPts val="1900"/>
        </a:lnSpc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755229"/>
            <a:ext cx="7305675" cy="15355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137287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MCCH_Full_Hor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029" y="5154956"/>
            <a:ext cx="5664200" cy="66637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Measuring What We Do</a:t>
            </a:r>
          </a:p>
        </p:txBody>
      </p:sp>
      <p:pic>
        <p:nvPicPr>
          <p:cNvPr id="6" name="Picture 5" descr="PT-PresArt-001.png">
            <a:extLst>
              <a:ext uri="{FF2B5EF4-FFF2-40B4-BE49-F238E27FC236}">
                <a16:creationId xmlns:a16="http://schemas.microsoft.com/office/drawing/2014/main" id="{4DDEE331-235B-2083-1D92-61B52497242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5333" y="177800"/>
            <a:ext cx="2904068" cy="5479374"/>
          </a:xfrm>
          <a:prstGeom prst="rect">
            <a:avLst/>
          </a:prstGeom>
        </p:spPr>
      </p:pic>
      <p:sp>
        <p:nvSpPr>
          <p:cNvPr id="8" name="Title 2">
            <a:extLst>
              <a:ext uri="{FF2B5EF4-FFF2-40B4-BE49-F238E27FC236}">
                <a16:creationId xmlns:a16="http://schemas.microsoft.com/office/drawing/2014/main" id="{BB1D6544-CAD8-A544-A780-284267F90630}"/>
              </a:ext>
            </a:extLst>
          </p:cNvPr>
          <p:cNvSpPr txBox="1">
            <a:spLocks/>
          </p:cNvSpPr>
          <p:nvPr/>
        </p:nvSpPr>
        <p:spPr bwMode="auto">
          <a:xfrm>
            <a:off x="1382518" y="3514785"/>
            <a:ext cx="4265247" cy="606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9pPr>
          </a:lstStyle>
          <a:p>
            <a:r>
              <a:rPr lang="en-US" dirty="0"/>
              <a:t>Richard L. Wasserman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7" presetClass="path" presetSubtype="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611 -0.00231 L 0.21632 0.04074 C 0.20157 0.05047 0.17986 0.05579 0.15695 0.05579 C 0.13108 0.05579 0.11025 0.05047 0.09549 0.04074 L 0.02587 -0.00231 " pathEditMode="relative" rAng="0" ptsTypes="FffFF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21" y="2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57EAB3-ED1E-080D-E7C0-CE8D4B435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Collection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457CF0-AC66-773A-C3F4-DFC7E41D3C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Extraction from the EMR</a:t>
            </a:r>
          </a:p>
          <a:p>
            <a:pPr lvl="1"/>
            <a:r>
              <a:rPr lang="en-US" dirty="0"/>
              <a:t>Easiest approach to data collection</a:t>
            </a:r>
          </a:p>
          <a:p>
            <a:pPr lvl="1"/>
            <a:r>
              <a:rPr lang="en-US" dirty="0"/>
              <a:t>Most cost effective data collection </a:t>
            </a:r>
          </a:p>
          <a:p>
            <a:pPr lvl="1"/>
            <a:r>
              <a:rPr lang="en-US" dirty="0"/>
              <a:t>Data of interest must be entered as discrete elements</a:t>
            </a:r>
          </a:p>
          <a:p>
            <a:r>
              <a:rPr lang="en-US" dirty="0"/>
              <a:t>Contemporaneous data entry into a database or spreadsheet</a:t>
            </a:r>
          </a:p>
          <a:p>
            <a:pPr lvl="1"/>
            <a:r>
              <a:rPr lang="en-US" dirty="0"/>
              <a:t>Requires double entry</a:t>
            </a:r>
          </a:p>
          <a:p>
            <a:pPr lvl="1"/>
            <a:r>
              <a:rPr lang="en-US" dirty="0"/>
              <a:t>Reliably captures all the data</a:t>
            </a:r>
          </a:p>
          <a:p>
            <a:r>
              <a:rPr lang="en-US" dirty="0"/>
              <a:t>Retrospective data entry into a database or spreadsheet</a:t>
            </a:r>
          </a:p>
          <a:p>
            <a:pPr lvl="1"/>
            <a:r>
              <a:rPr lang="en-US" dirty="0"/>
              <a:t>Costly</a:t>
            </a:r>
          </a:p>
          <a:p>
            <a:pPr lvl="1"/>
            <a:r>
              <a:rPr lang="en-US" dirty="0"/>
              <a:t>May miss some patients or data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3736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1B972-78C5-B8C5-13CB-ACBD1710A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Legal/Ethical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86113C-9682-A662-910A-CB3B6085C3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Include a sentence or two about data collection in your OIT consent</a:t>
            </a:r>
          </a:p>
          <a:p>
            <a:r>
              <a:rPr lang="en-US" dirty="0"/>
              <a:t>Data collection for internal use (CQI) requires no IRB review or approval</a:t>
            </a:r>
          </a:p>
          <a:p>
            <a:r>
              <a:rPr lang="en-US" dirty="0"/>
              <a:t>If you want to report your data</a:t>
            </a:r>
          </a:p>
          <a:p>
            <a:pPr lvl="1"/>
            <a:r>
              <a:rPr lang="en-US" dirty="0"/>
              <a:t>IRB approval is required</a:t>
            </a:r>
          </a:p>
          <a:p>
            <a:pPr lvl="1"/>
            <a:r>
              <a:rPr lang="en-US" dirty="0"/>
              <a:t>Data collection is neither prospective nor interventional</a:t>
            </a:r>
          </a:p>
          <a:p>
            <a:pPr lvl="1"/>
            <a:r>
              <a:rPr lang="en-US" dirty="0"/>
              <a:t>Exempt Research</a:t>
            </a:r>
          </a:p>
          <a:p>
            <a:pPr lvl="1"/>
            <a:r>
              <a:rPr lang="en-US" dirty="0"/>
              <a:t>Collaborate with a local A/I training program</a:t>
            </a:r>
          </a:p>
        </p:txBody>
      </p:sp>
    </p:spTree>
    <p:extLst>
      <p:ext uri="{BB962C8B-B14F-4D97-AF65-F5344CB8AC3E}">
        <p14:creationId xmlns:p14="http://schemas.microsoft.com/office/powerpoint/2010/main" val="5290729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96BAD-AE68-8A1A-7112-C4EE32727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 What You Do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F2D532-FEE8-7DBD-A48F-EDC5A524E4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/>
              <a:t>When you collect and review your experience, 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you improve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		Your practice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			Your patient care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				The practice of OIT Allergy</a:t>
            </a:r>
          </a:p>
        </p:txBody>
      </p:sp>
    </p:spTree>
    <p:extLst>
      <p:ext uri="{BB962C8B-B14F-4D97-AF65-F5344CB8AC3E}">
        <p14:creationId xmlns:p14="http://schemas.microsoft.com/office/powerpoint/2010/main" val="2155564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B8B70C3-C889-A96A-0E5B-575098EB7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Collect the Data You Generate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E8CC8C6-F053-CA28-DAED-C8B0FF2C73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Practice promotion</a:t>
            </a:r>
          </a:p>
          <a:p>
            <a:endParaRPr lang="en-US" dirty="0"/>
          </a:p>
          <a:p>
            <a:r>
              <a:rPr lang="en-US" dirty="0"/>
              <a:t>Inform prospective OIT families</a:t>
            </a:r>
          </a:p>
          <a:p>
            <a:endParaRPr lang="en-US" dirty="0"/>
          </a:p>
          <a:p>
            <a:r>
              <a:rPr lang="en-US" dirty="0"/>
              <a:t>Improve patient care</a:t>
            </a:r>
          </a:p>
          <a:p>
            <a:endParaRPr lang="en-US" dirty="0"/>
          </a:p>
          <a:p>
            <a:r>
              <a:rPr lang="en-US" dirty="0"/>
              <a:t>Contribute to the improvement of OIT</a:t>
            </a:r>
          </a:p>
        </p:txBody>
      </p:sp>
    </p:spTree>
    <p:extLst>
      <p:ext uri="{BB962C8B-B14F-4D97-AF65-F5344CB8AC3E}">
        <p14:creationId xmlns:p14="http://schemas.microsoft.com/office/powerpoint/2010/main" val="2135675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FFDF5-E1BF-DDC5-D4B0-7671E5699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Collection at Dallas Food Allergy Center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960211-45BF-EDE3-583F-1325DB957F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500" y="1684095"/>
            <a:ext cx="8242300" cy="5207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9E679DD-C60B-1307-B5F0-8C2EBA3603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369" y="2510491"/>
            <a:ext cx="8724900" cy="5461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1A35113-DF96-348E-0B7E-A1A418DA9F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536" y="3192632"/>
            <a:ext cx="8724900" cy="5588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8B968ED-31AD-00D7-7C57-04971A65A718}"/>
              </a:ext>
            </a:extLst>
          </p:cNvPr>
          <p:cNvSpPr txBox="1"/>
          <p:nvPr/>
        </p:nvSpPr>
        <p:spPr>
          <a:xfrm>
            <a:off x="2226833" y="4399878"/>
            <a:ext cx="42066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74 Data Elements per Patient</a:t>
            </a:r>
          </a:p>
        </p:txBody>
      </p:sp>
    </p:spTree>
    <p:extLst>
      <p:ext uri="{BB962C8B-B14F-4D97-AF65-F5344CB8AC3E}">
        <p14:creationId xmlns:p14="http://schemas.microsoft.com/office/powerpoint/2010/main" val="3658694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6361B-1524-117A-6ADE-DE2E930A9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Observations – JACI:IP, 2014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0BBB9C-AB0B-96F8-31ED-1057FCEF3C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Five OIT centers from two countries using several different protocols</a:t>
            </a:r>
          </a:p>
          <a:p>
            <a:endParaRPr lang="en-US" dirty="0"/>
          </a:p>
          <a:p>
            <a:r>
              <a:rPr lang="en-US" dirty="0"/>
              <a:t>OIT success rate 80%</a:t>
            </a:r>
          </a:p>
          <a:p>
            <a:endParaRPr lang="en-US" dirty="0"/>
          </a:p>
          <a:p>
            <a:r>
              <a:rPr lang="en-US" dirty="0"/>
              <a:t>Epinephrine treated reaction rate during escalation 2/1000 doses</a:t>
            </a:r>
          </a:p>
          <a:p>
            <a:endParaRPr lang="en-US" dirty="0"/>
          </a:p>
          <a:p>
            <a:r>
              <a:rPr lang="en-US" dirty="0"/>
              <a:t>Epinephrine treated reaction rate during maintenance 1/10,000 doses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952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C2885-9547-F3D2-119C-AB3A095AB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Observations – JACI:IP, 2018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1489EE-3778-5D29-9A57-1DF95419D7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Asthma was not significantly associated with peanut OIT success</a:t>
            </a:r>
          </a:p>
          <a:p>
            <a:pPr lvl="1"/>
            <a:r>
              <a:rPr lang="en-US" dirty="0"/>
              <a:t>Intermittent asthma was not statistically associated with OIT failure p=0.6</a:t>
            </a:r>
          </a:p>
          <a:p>
            <a:pPr lvl="1"/>
            <a:endParaRPr lang="en-US" dirty="0"/>
          </a:p>
          <a:p>
            <a:r>
              <a:rPr lang="en-US" dirty="0"/>
              <a:t>Each year peanut OIT is delayed decreases the likelihood of success by 17%</a:t>
            </a:r>
          </a:p>
          <a:p>
            <a:endParaRPr lang="en-US" dirty="0"/>
          </a:p>
          <a:p>
            <a:r>
              <a:rPr lang="en-US" dirty="0"/>
              <a:t>The risk of epinephrine treated reactions increases with increasing </a:t>
            </a:r>
            <a:r>
              <a:rPr lang="en-US" dirty="0" err="1"/>
              <a:t>sIgE</a:t>
            </a:r>
            <a:endParaRPr lang="en-US" dirty="0"/>
          </a:p>
          <a:p>
            <a:endParaRPr lang="en-US" dirty="0"/>
          </a:p>
          <a:p>
            <a:r>
              <a:rPr lang="en-US" dirty="0"/>
              <a:t>The risk of ELORS increases with increasing </a:t>
            </a:r>
            <a:r>
              <a:rPr lang="en-US" dirty="0" err="1"/>
              <a:t>sIgE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5374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1F9EB-6B95-BC8D-890D-37809E91C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of Reaching the Escalation Target Based on Age and sIgE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ABBE36-EEB0-1215-8634-665A6CFBD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219" y="1936376"/>
            <a:ext cx="6190431" cy="4598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1891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23C90-AEB3-760E-CE9C-E5508C04C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Doses Triggering ELORS and ETRs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3C0686-0805-B425-F7CC-F6DB814F38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527175"/>
            <a:ext cx="6723529" cy="4700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8221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CCF0C-2EB7-0AD3-F389-53DBFADC9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Observations – Annals, 2021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D0CA5C-00C8-D8BC-96A5-5ED5925668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&gt;90% of cashew OIT patients pass a pistachio challenge</a:t>
            </a:r>
          </a:p>
          <a:p>
            <a:endParaRPr lang="en-US" dirty="0"/>
          </a:p>
          <a:p>
            <a:r>
              <a:rPr lang="en-US" dirty="0"/>
              <a:t>&gt;95% of walnut OIT patients pass a pecan challenge</a:t>
            </a:r>
          </a:p>
        </p:txBody>
      </p:sp>
    </p:spTree>
    <p:extLst>
      <p:ext uri="{BB962C8B-B14F-4D97-AF65-F5344CB8AC3E}">
        <p14:creationId xmlns:p14="http://schemas.microsoft.com/office/powerpoint/2010/main" val="13850658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B65A76-46CF-7E89-3F38-98473598C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Observations – Work in Progress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3B44ED-725B-9DA4-2FD2-90D65D91CE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frequency of ELORS is too high</a:t>
            </a:r>
          </a:p>
          <a:p>
            <a:r>
              <a:rPr lang="en-US" dirty="0"/>
              <a:t>Atopy and ELORS</a:t>
            </a:r>
          </a:p>
          <a:p>
            <a:pPr lvl="1"/>
            <a:r>
              <a:rPr lang="en-US" dirty="0">
                <a:highlight>
                  <a:srgbClr val="FFFF00"/>
                </a:highlight>
              </a:rPr>
              <a:t>History of eczema p&lt;0.001</a:t>
            </a:r>
          </a:p>
          <a:p>
            <a:pPr lvl="1"/>
            <a:r>
              <a:rPr lang="en-US" dirty="0"/>
              <a:t>History of allergic rhinitis p=0.51</a:t>
            </a:r>
          </a:p>
          <a:p>
            <a:pPr lvl="1"/>
            <a:r>
              <a:rPr lang="en-US" dirty="0"/>
              <a:t>History of asthma p=0.99</a:t>
            </a:r>
          </a:p>
          <a:p>
            <a:r>
              <a:rPr lang="en-US" dirty="0"/>
              <a:t>Atopy and the need for epinephrine</a:t>
            </a:r>
          </a:p>
          <a:p>
            <a:pPr lvl="1"/>
            <a:r>
              <a:rPr lang="en-US" dirty="0"/>
              <a:t>History of eczema p&lt;0.095</a:t>
            </a:r>
          </a:p>
          <a:p>
            <a:pPr lvl="1"/>
            <a:r>
              <a:rPr lang="en-US" dirty="0"/>
              <a:t>History of allergic rhinitis p=0.84</a:t>
            </a:r>
          </a:p>
          <a:p>
            <a:pPr lvl="1"/>
            <a:r>
              <a:rPr lang="en-US" dirty="0"/>
              <a:t>History of asthma p=0.058</a:t>
            </a:r>
          </a:p>
          <a:p>
            <a:r>
              <a:rPr lang="en-US" dirty="0"/>
              <a:t>Neither history or lab (other than sIgE) predict success</a:t>
            </a:r>
          </a:p>
          <a:p>
            <a:r>
              <a:rPr lang="en-US" dirty="0"/>
              <a:t>Vitamin D insufficiency and deficiency are common among OIT patients</a:t>
            </a:r>
          </a:p>
        </p:txBody>
      </p:sp>
    </p:spTree>
    <p:extLst>
      <p:ext uri="{BB962C8B-B14F-4D97-AF65-F5344CB8AC3E}">
        <p14:creationId xmlns:p14="http://schemas.microsoft.com/office/powerpoint/2010/main" val="2413013547"/>
      </p:ext>
    </p:extLst>
  </p:cSld>
  <p:clrMapOvr>
    <a:masterClrMapping/>
  </p:clrMapOvr>
</p:sld>
</file>

<file path=ppt/theme/theme1.xml><?xml version="1.0" encoding="utf-8"?>
<a:theme xmlns:a="http://schemas.openxmlformats.org/drawingml/2006/main" name="6_Office Theme">
  <a:themeElements>
    <a:clrScheme name="Custom 34">
      <a:dk1>
        <a:sysClr val="windowText" lastClr="000000"/>
      </a:dk1>
      <a:lt1>
        <a:sysClr val="window" lastClr="FFFFFF"/>
      </a:lt1>
      <a:dk2>
        <a:srgbClr val="D8011D"/>
      </a:dk2>
      <a:lt2>
        <a:srgbClr val="FFFFFF"/>
      </a:lt2>
      <a:accent1>
        <a:srgbClr val="737476"/>
      </a:accent1>
      <a:accent2>
        <a:srgbClr val="000000"/>
      </a:accent2>
      <a:accent3>
        <a:srgbClr val="D8001D"/>
      </a:accent3>
      <a:accent4>
        <a:srgbClr val="6E6F73"/>
      </a:accent4>
      <a:accent5>
        <a:srgbClr val="FFFFFF"/>
      </a:accent5>
      <a:accent6>
        <a:srgbClr val="FFFFFF"/>
      </a:accent6>
      <a:hlink>
        <a:srgbClr val="000000"/>
      </a:hlink>
      <a:folHlink>
        <a:srgbClr val="000000"/>
      </a:folHlink>
    </a:clrScheme>
    <a:fontScheme name="6_Office Theme">
      <a:majorFont>
        <a:latin typeface=""/>
        <a:ea typeface="ヒラギノ角ゴ Pro W3"/>
        <a:cs typeface="ヒラギノ角ゴ Pro W3"/>
      </a:majorFont>
      <a:minorFont>
        <a:latin typeface="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6769</TotalTime>
  <Words>413</Words>
  <Application>Microsoft Macintosh PowerPoint</Application>
  <PresentationFormat>On-screen Show (4:3)</PresentationFormat>
  <Paragraphs>77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Lucida Grande</vt:lpstr>
      <vt:lpstr>6_Office Theme</vt:lpstr>
      <vt:lpstr>Measuring What We Do</vt:lpstr>
      <vt:lpstr>Why Collect the Data You Generate</vt:lpstr>
      <vt:lpstr>Data Collection at Dallas Food Allergy Center</vt:lpstr>
      <vt:lpstr>Observations – JACI:IP, 2014</vt:lpstr>
      <vt:lpstr>Observations – JACI:IP, 2018</vt:lpstr>
      <vt:lpstr>Probability of Reaching the Escalation Target Based on Age and sIgE</vt:lpstr>
      <vt:lpstr>Doses Triggering ELORS and ETRs</vt:lpstr>
      <vt:lpstr>Observations – Annals, 2021</vt:lpstr>
      <vt:lpstr>Current Observations – Work in Progress</vt:lpstr>
      <vt:lpstr>Data Collection Methods</vt:lpstr>
      <vt:lpstr>Legal/Ethical Considerations</vt:lpstr>
      <vt:lpstr>Measure What You Do</vt:lpstr>
    </vt:vector>
  </TitlesOfParts>
  <Company>AvreaFoster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Mary Winkler</dc:creator>
  <cp:lastModifiedBy>Richard Wasserman</cp:lastModifiedBy>
  <cp:revision>229</cp:revision>
  <cp:lastPrinted>2011-03-17T16:28:40Z</cp:lastPrinted>
  <dcterms:created xsi:type="dcterms:W3CDTF">2011-03-11T16:43:09Z</dcterms:created>
  <dcterms:modified xsi:type="dcterms:W3CDTF">2022-06-19T22:23:56Z</dcterms:modified>
</cp:coreProperties>
</file>