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17"/>
  </p:handoutMasterIdLst>
  <p:sldIdLst>
    <p:sldId id="270" r:id="rId2"/>
    <p:sldId id="283" r:id="rId3"/>
    <p:sldId id="298" r:id="rId4"/>
    <p:sldId id="269" r:id="rId5"/>
    <p:sldId id="285" r:id="rId6"/>
    <p:sldId id="284" r:id="rId7"/>
    <p:sldId id="295" r:id="rId8"/>
    <p:sldId id="296" r:id="rId9"/>
    <p:sldId id="297" r:id="rId10"/>
    <p:sldId id="291" r:id="rId11"/>
    <p:sldId id="287" r:id="rId12"/>
    <p:sldId id="289" r:id="rId13"/>
    <p:sldId id="299" r:id="rId14"/>
    <p:sldId id="294" r:id="rId15"/>
    <p:sldId id="29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73"/>
    <p:restoredTop sz="95221"/>
  </p:normalViewPr>
  <p:slideViewPr>
    <p:cSldViewPr snapToGrid="0" snapToObjects="1">
      <p:cViewPr varScale="1">
        <p:scale>
          <a:sx n="131" d="100"/>
          <a:sy n="131" d="100"/>
        </p:scale>
        <p:origin x="904" y="184"/>
      </p:cViewPr>
      <p:guideLst/>
    </p:cSldViewPr>
  </p:slideViewPr>
  <p:notesTextViewPr>
    <p:cViewPr>
      <p:scale>
        <a:sx n="1" d="1"/>
        <a:sy n="1" d="1"/>
      </p:scale>
      <p:origin x="0" y="0"/>
    </p:cViewPr>
  </p:notesTextViewPr>
  <p:sorterViewPr>
    <p:cViewPr>
      <p:scale>
        <a:sx n="200" d="100"/>
        <a:sy n="200" d="100"/>
      </p:scale>
      <p:origin x="0" y="0"/>
    </p:cViewPr>
  </p:sorterViewPr>
  <p:notesViewPr>
    <p:cSldViewPr snapToGrid="0" snapToObjects="1">
      <p:cViewPr varScale="1">
        <p:scale>
          <a:sx n="171" d="100"/>
          <a:sy n="171" d="100"/>
        </p:scale>
        <p:origin x="6552" y="17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CEA8742-5D14-8E43-8938-36FD62F8DA8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dirty="0"/>
              <a:t>Recognizing Parental and Child Anxiety and The Role of Anxiety in Motivation for OIT </a:t>
            </a:r>
          </a:p>
        </p:txBody>
      </p:sp>
      <p:sp>
        <p:nvSpPr>
          <p:cNvPr id="3" name="Date Placeholder 2">
            <a:extLst>
              <a:ext uri="{FF2B5EF4-FFF2-40B4-BE49-F238E27FC236}">
                <a16:creationId xmlns:a16="http://schemas.microsoft.com/office/drawing/2014/main" id="{82DB965A-C854-1D4A-8434-92A1BF7BA6B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dirty="0"/>
              <a:t>FAST meeting June 2021</a:t>
            </a:r>
          </a:p>
        </p:txBody>
      </p:sp>
      <p:sp>
        <p:nvSpPr>
          <p:cNvPr id="4" name="Footer Placeholder 3">
            <a:extLst>
              <a:ext uri="{FF2B5EF4-FFF2-40B4-BE49-F238E27FC236}">
                <a16:creationId xmlns:a16="http://schemas.microsoft.com/office/drawing/2014/main" id="{3DD49DDE-7781-6749-ACF5-45EAF9915A7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dirty="0"/>
              <a:t>Mohamed Yassin, MD, FAAAAI, FACAAI</a:t>
            </a:r>
          </a:p>
        </p:txBody>
      </p:sp>
      <p:sp>
        <p:nvSpPr>
          <p:cNvPr id="5" name="Slide Number Placeholder 4">
            <a:extLst>
              <a:ext uri="{FF2B5EF4-FFF2-40B4-BE49-F238E27FC236}">
                <a16:creationId xmlns:a16="http://schemas.microsoft.com/office/drawing/2014/main" id="{81D7839D-0376-D044-B139-75D210628D8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7327310-E087-8942-BC9F-487070717B24}" type="slidenum">
              <a:rPr lang="en-US" smtClean="0"/>
              <a:t>‹#›</a:t>
            </a:fld>
            <a:endParaRPr lang="en-US" dirty="0"/>
          </a:p>
        </p:txBody>
      </p:sp>
    </p:spTree>
    <p:extLst>
      <p:ext uri="{BB962C8B-B14F-4D97-AF65-F5344CB8AC3E}">
        <p14:creationId xmlns:p14="http://schemas.microsoft.com/office/powerpoint/2010/main" val="359649118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87824-E905-2D4E-8174-020148E65A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71049FC-745E-4B44-A25E-89E9C58CDD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8EB4769-3E75-3043-9FFB-8219C9D5F6ED}"/>
              </a:ext>
            </a:extLst>
          </p:cNvPr>
          <p:cNvSpPr>
            <a:spLocks noGrp="1"/>
          </p:cNvSpPr>
          <p:nvPr>
            <p:ph type="dt" sz="half" idx="10"/>
          </p:nvPr>
        </p:nvSpPr>
        <p:spPr/>
        <p:txBody>
          <a:bodyPr/>
          <a:lstStyle/>
          <a:p>
            <a:fld id="{B366A339-FC67-9D43-91C0-1CC223774389}" type="datetimeFigureOut">
              <a:rPr lang="en-US" smtClean="0"/>
              <a:t>6/19/22</a:t>
            </a:fld>
            <a:endParaRPr lang="en-US" dirty="0"/>
          </a:p>
        </p:txBody>
      </p:sp>
      <p:sp>
        <p:nvSpPr>
          <p:cNvPr id="5" name="Footer Placeholder 4">
            <a:extLst>
              <a:ext uri="{FF2B5EF4-FFF2-40B4-BE49-F238E27FC236}">
                <a16:creationId xmlns:a16="http://schemas.microsoft.com/office/drawing/2014/main" id="{906B8770-5797-8346-A695-809FA200187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464F276-8231-A74A-AF2B-FC337D117120}"/>
              </a:ext>
            </a:extLst>
          </p:cNvPr>
          <p:cNvSpPr>
            <a:spLocks noGrp="1"/>
          </p:cNvSpPr>
          <p:nvPr>
            <p:ph type="sldNum" sz="quarter" idx="12"/>
          </p:nvPr>
        </p:nvSpPr>
        <p:spPr/>
        <p:txBody>
          <a:bodyPr/>
          <a:lstStyle/>
          <a:p>
            <a:fld id="{BC5C3C62-66A4-8145-9987-716E423CE3B1}" type="slidenum">
              <a:rPr lang="en-US" smtClean="0"/>
              <a:t>‹#›</a:t>
            </a:fld>
            <a:endParaRPr lang="en-US" dirty="0"/>
          </a:p>
        </p:txBody>
      </p:sp>
    </p:spTree>
    <p:extLst>
      <p:ext uri="{BB962C8B-B14F-4D97-AF65-F5344CB8AC3E}">
        <p14:creationId xmlns:p14="http://schemas.microsoft.com/office/powerpoint/2010/main" val="3894267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983DF-DE9B-0045-B0DA-AD1CDCACA38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4FF4EDB-C587-2E49-A83F-76818E76828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62DFA8-9FBB-224A-B626-D42A0857FAE3}"/>
              </a:ext>
            </a:extLst>
          </p:cNvPr>
          <p:cNvSpPr>
            <a:spLocks noGrp="1"/>
          </p:cNvSpPr>
          <p:nvPr>
            <p:ph type="dt" sz="half" idx="10"/>
          </p:nvPr>
        </p:nvSpPr>
        <p:spPr/>
        <p:txBody>
          <a:bodyPr/>
          <a:lstStyle/>
          <a:p>
            <a:fld id="{B366A339-FC67-9D43-91C0-1CC223774389}" type="datetimeFigureOut">
              <a:rPr lang="en-US" smtClean="0"/>
              <a:t>6/19/22</a:t>
            </a:fld>
            <a:endParaRPr lang="en-US" dirty="0"/>
          </a:p>
        </p:txBody>
      </p:sp>
      <p:sp>
        <p:nvSpPr>
          <p:cNvPr id="5" name="Footer Placeholder 4">
            <a:extLst>
              <a:ext uri="{FF2B5EF4-FFF2-40B4-BE49-F238E27FC236}">
                <a16:creationId xmlns:a16="http://schemas.microsoft.com/office/drawing/2014/main" id="{8D5E497B-2F8D-BA4A-B449-67C430F6D8D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D4954EE-B26E-4246-881B-FCC70021A777}"/>
              </a:ext>
            </a:extLst>
          </p:cNvPr>
          <p:cNvSpPr>
            <a:spLocks noGrp="1"/>
          </p:cNvSpPr>
          <p:nvPr>
            <p:ph type="sldNum" sz="quarter" idx="12"/>
          </p:nvPr>
        </p:nvSpPr>
        <p:spPr/>
        <p:txBody>
          <a:bodyPr/>
          <a:lstStyle/>
          <a:p>
            <a:fld id="{BC5C3C62-66A4-8145-9987-716E423CE3B1}" type="slidenum">
              <a:rPr lang="en-US" smtClean="0"/>
              <a:t>‹#›</a:t>
            </a:fld>
            <a:endParaRPr lang="en-US" dirty="0"/>
          </a:p>
        </p:txBody>
      </p:sp>
    </p:spTree>
    <p:extLst>
      <p:ext uri="{BB962C8B-B14F-4D97-AF65-F5344CB8AC3E}">
        <p14:creationId xmlns:p14="http://schemas.microsoft.com/office/powerpoint/2010/main" val="82147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DB85BCC-0A0E-BB42-AC78-815DBDBC3CA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8AB2547-F7A5-E843-9ED6-71A927B39C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156D54-29A7-754D-A5CC-4FC48D02F496}"/>
              </a:ext>
            </a:extLst>
          </p:cNvPr>
          <p:cNvSpPr>
            <a:spLocks noGrp="1"/>
          </p:cNvSpPr>
          <p:nvPr>
            <p:ph type="dt" sz="half" idx="10"/>
          </p:nvPr>
        </p:nvSpPr>
        <p:spPr/>
        <p:txBody>
          <a:bodyPr/>
          <a:lstStyle/>
          <a:p>
            <a:fld id="{B366A339-FC67-9D43-91C0-1CC223774389}" type="datetimeFigureOut">
              <a:rPr lang="en-US" smtClean="0"/>
              <a:t>6/19/22</a:t>
            </a:fld>
            <a:endParaRPr lang="en-US" dirty="0"/>
          </a:p>
        </p:txBody>
      </p:sp>
      <p:sp>
        <p:nvSpPr>
          <p:cNvPr id="5" name="Footer Placeholder 4">
            <a:extLst>
              <a:ext uri="{FF2B5EF4-FFF2-40B4-BE49-F238E27FC236}">
                <a16:creationId xmlns:a16="http://schemas.microsoft.com/office/drawing/2014/main" id="{FEBCD3CD-9DC1-B841-99A6-54B3C9857B8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738E505-2D90-9D42-BCB7-BBEF891109A7}"/>
              </a:ext>
            </a:extLst>
          </p:cNvPr>
          <p:cNvSpPr>
            <a:spLocks noGrp="1"/>
          </p:cNvSpPr>
          <p:nvPr>
            <p:ph type="sldNum" sz="quarter" idx="12"/>
          </p:nvPr>
        </p:nvSpPr>
        <p:spPr/>
        <p:txBody>
          <a:bodyPr/>
          <a:lstStyle/>
          <a:p>
            <a:fld id="{BC5C3C62-66A4-8145-9987-716E423CE3B1}" type="slidenum">
              <a:rPr lang="en-US" smtClean="0"/>
              <a:t>‹#›</a:t>
            </a:fld>
            <a:endParaRPr lang="en-US" dirty="0"/>
          </a:p>
        </p:txBody>
      </p:sp>
    </p:spTree>
    <p:extLst>
      <p:ext uri="{BB962C8B-B14F-4D97-AF65-F5344CB8AC3E}">
        <p14:creationId xmlns:p14="http://schemas.microsoft.com/office/powerpoint/2010/main" val="2416124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68AAD-CF3A-BC45-947E-894C5E0D00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C7B394-E2BB-A142-AC17-B05DBB20379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48ABA4-DFF7-EF48-88B4-98D6F68D9EB9}"/>
              </a:ext>
            </a:extLst>
          </p:cNvPr>
          <p:cNvSpPr>
            <a:spLocks noGrp="1"/>
          </p:cNvSpPr>
          <p:nvPr>
            <p:ph type="dt" sz="half" idx="10"/>
          </p:nvPr>
        </p:nvSpPr>
        <p:spPr/>
        <p:txBody>
          <a:bodyPr/>
          <a:lstStyle/>
          <a:p>
            <a:fld id="{B366A339-FC67-9D43-91C0-1CC223774389}" type="datetimeFigureOut">
              <a:rPr lang="en-US" smtClean="0"/>
              <a:t>6/19/22</a:t>
            </a:fld>
            <a:endParaRPr lang="en-US" dirty="0"/>
          </a:p>
        </p:txBody>
      </p:sp>
      <p:sp>
        <p:nvSpPr>
          <p:cNvPr id="5" name="Footer Placeholder 4">
            <a:extLst>
              <a:ext uri="{FF2B5EF4-FFF2-40B4-BE49-F238E27FC236}">
                <a16:creationId xmlns:a16="http://schemas.microsoft.com/office/drawing/2014/main" id="{3DF37221-AA6D-994C-94B9-03797823FD0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41E3C58-D800-0044-B5DF-1EB34FAB3BF5}"/>
              </a:ext>
            </a:extLst>
          </p:cNvPr>
          <p:cNvSpPr>
            <a:spLocks noGrp="1"/>
          </p:cNvSpPr>
          <p:nvPr>
            <p:ph type="sldNum" sz="quarter" idx="12"/>
          </p:nvPr>
        </p:nvSpPr>
        <p:spPr/>
        <p:txBody>
          <a:bodyPr/>
          <a:lstStyle/>
          <a:p>
            <a:fld id="{BC5C3C62-66A4-8145-9987-716E423CE3B1}" type="slidenum">
              <a:rPr lang="en-US" smtClean="0"/>
              <a:t>‹#›</a:t>
            </a:fld>
            <a:endParaRPr lang="en-US" dirty="0"/>
          </a:p>
        </p:txBody>
      </p:sp>
    </p:spTree>
    <p:extLst>
      <p:ext uri="{BB962C8B-B14F-4D97-AF65-F5344CB8AC3E}">
        <p14:creationId xmlns:p14="http://schemas.microsoft.com/office/powerpoint/2010/main" val="441040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9B108-78E2-2A4D-AD96-DBFBC7FC111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8B859FC-F225-6A4B-B0AB-D89E5D8080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A3AEDEF-FC75-934D-A2D8-B17A9CDC0057}"/>
              </a:ext>
            </a:extLst>
          </p:cNvPr>
          <p:cNvSpPr>
            <a:spLocks noGrp="1"/>
          </p:cNvSpPr>
          <p:nvPr>
            <p:ph type="dt" sz="half" idx="10"/>
          </p:nvPr>
        </p:nvSpPr>
        <p:spPr/>
        <p:txBody>
          <a:bodyPr/>
          <a:lstStyle/>
          <a:p>
            <a:fld id="{B366A339-FC67-9D43-91C0-1CC223774389}" type="datetimeFigureOut">
              <a:rPr lang="en-US" smtClean="0"/>
              <a:t>6/19/22</a:t>
            </a:fld>
            <a:endParaRPr lang="en-US" dirty="0"/>
          </a:p>
        </p:txBody>
      </p:sp>
      <p:sp>
        <p:nvSpPr>
          <p:cNvPr id="5" name="Footer Placeholder 4">
            <a:extLst>
              <a:ext uri="{FF2B5EF4-FFF2-40B4-BE49-F238E27FC236}">
                <a16:creationId xmlns:a16="http://schemas.microsoft.com/office/drawing/2014/main" id="{4ECDBA3F-A980-BE47-B45B-8D556507F08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58ECBAF-C6A6-4946-92FF-096EF9276412}"/>
              </a:ext>
            </a:extLst>
          </p:cNvPr>
          <p:cNvSpPr>
            <a:spLocks noGrp="1"/>
          </p:cNvSpPr>
          <p:nvPr>
            <p:ph type="sldNum" sz="quarter" idx="12"/>
          </p:nvPr>
        </p:nvSpPr>
        <p:spPr/>
        <p:txBody>
          <a:bodyPr/>
          <a:lstStyle/>
          <a:p>
            <a:fld id="{BC5C3C62-66A4-8145-9987-716E423CE3B1}" type="slidenum">
              <a:rPr lang="en-US" smtClean="0"/>
              <a:t>‹#›</a:t>
            </a:fld>
            <a:endParaRPr lang="en-US" dirty="0"/>
          </a:p>
        </p:txBody>
      </p:sp>
    </p:spTree>
    <p:extLst>
      <p:ext uri="{BB962C8B-B14F-4D97-AF65-F5344CB8AC3E}">
        <p14:creationId xmlns:p14="http://schemas.microsoft.com/office/powerpoint/2010/main" val="2534329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F62A2-1F3F-1740-B263-6A114CE552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C26157-5D66-D246-9906-1FCFE51056F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5859488-AB35-5549-9185-4227B0EE4E1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BC1ADCD-FD2D-7741-A3F7-AA84E6905C72}"/>
              </a:ext>
            </a:extLst>
          </p:cNvPr>
          <p:cNvSpPr>
            <a:spLocks noGrp="1"/>
          </p:cNvSpPr>
          <p:nvPr>
            <p:ph type="dt" sz="half" idx="10"/>
          </p:nvPr>
        </p:nvSpPr>
        <p:spPr/>
        <p:txBody>
          <a:bodyPr/>
          <a:lstStyle/>
          <a:p>
            <a:fld id="{B366A339-FC67-9D43-91C0-1CC223774389}" type="datetimeFigureOut">
              <a:rPr lang="en-US" smtClean="0"/>
              <a:t>6/19/22</a:t>
            </a:fld>
            <a:endParaRPr lang="en-US" dirty="0"/>
          </a:p>
        </p:txBody>
      </p:sp>
      <p:sp>
        <p:nvSpPr>
          <p:cNvPr id="6" name="Footer Placeholder 5">
            <a:extLst>
              <a:ext uri="{FF2B5EF4-FFF2-40B4-BE49-F238E27FC236}">
                <a16:creationId xmlns:a16="http://schemas.microsoft.com/office/drawing/2014/main" id="{6039B318-A167-CE4E-A615-B1EE90F61A1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199B320-18BC-6844-97B5-EDA0F60AE0F5}"/>
              </a:ext>
            </a:extLst>
          </p:cNvPr>
          <p:cNvSpPr>
            <a:spLocks noGrp="1"/>
          </p:cNvSpPr>
          <p:nvPr>
            <p:ph type="sldNum" sz="quarter" idx="12"/>
          </p:nvPr>
        </p:nvSpPr>
        <p:spPr/>
        <p:txBody>
          <a:bodyPr/>
          <a:lstStyle/>
          <a:p>
            <a:fld id="{BC5C3C62-66A4-8145-9987-716E423CE3B1}" type="slidenum">
              <a:rPr lang="en-US" smtClean="0"/>
              <a:t>‹#›</a:t>
            </a:fld>
            <a:endParaRPr lang="en-US" dirty="0"/>
          </a:p>
        </p:txBody>
      </p:sp>
    </p:spTree>
    <p:extLst>
      <p:ext uri="{BB962C8B-B14F-4D97-AF65-F5344CB8AC3E}">
        <p14:creationId xmlns:p14="http://schemas.microsoft.com/office/powerpoint/2010/main" val="1727369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6450F-5180-AC43-9A7A-B71BE934773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C511BAC-1227-6043-90BF-3C8DED2BA5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7F1F3EA-E9FD-034E-A84E-6264B825CAD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3BC1417-DE6A-9441-9768-27868DE24E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EC2240-25AD-4940-B457-2E7ABF797C0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1DEA5B6-E37B-9D40-A8A3-B4E78CA5CC66}"/>
              </a:ext>
            </a:extLst>
          </p:cNvPr>
          <p:cNvSpPr>
            <a:spLocks noGrp="1"/>
          </p:cNvSpPr>
          <p:nvPr>
            <p:ph type="dt" sz="half" idx="10"/>
          </p:nvPr>
        </p:nvSpPr>
        <p:spPr/>
        <p:txBody>
          <a:bodyPr/>
          <a:lstStyle/>
          <a:p>
            <a:fld id="{B366A339-FC67-9D43-91C0-1CC223774389}" type="datetimeFigureOut">
              <a:rPr lang="en-US" smtClean="0"/>
              <a:t>6/19/22</a:t>
            </a:fld>
            <a:endParaRPr lang="en-US" dirty="0"/>
          </a:p>
        </p:txBody>
      </p:sp>
      <p:sp>
        <p:nvSpPr>
          <p:cNvPr id="8" name="Footer Placeholder 7">
            <a:extLst>
              <a:ext uri="{FF2B5EF4-FFF2-40B4-BE49-F238E27FC236}">
                <a16:creationId xmlns:a16="http://schemas.microsoft.com/office/drawing/2014/main" id="{50DD9CC3-2872-1348-AA94-3DDDB98843D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2B48EC2D-C380-2741-8996-3E0F60C173CF}"/>
              </a:ext>
            </a:extLst>
          </p:cNvPr>
          <p:cNvSpPr>
            <a:spLocks noGrp="1"/>
          </p:cNvSpPr>
          <p:nvPr>
            <p:ph type="sldNum" sz="quarter" idx="12"/>
          </p:nvPr>
        </p:nvSpPr>
        <p:spPr/>
        <p:txBody>
          <a:bodyPr/>
          <a:lstStyle/>
          <a:p>
            <a:fld id="{BC5C3C62-66A4-8145-9987-716E423CE3B1}" type="slidenum">
              <a:rPr lang="en-US" smtClean="0"/>
              <a:t>‹#›</a:t>
            </a:fld>
            <a:endParaRPr lang="en-US" dirty="0"/>
          </a:p>
        </p:txBody>
      </p:sp>
    </p:spTree>
    <p:extLst>
      <p:ext uri="{BB962C8B-B14F-4D97-AF65-F5344CB8AC3E}">
        <p14:creationId xmlns:p14="http://schemas.microsoft.com/office/powerpoint/2010/main" val="3080786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E5CC6-7B2C-C943-9E95-4FC1F8E6CD6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4208E86-DF20-C246-A696-AD095D59B06A}"/>
              </a:ext>
            </a:extLst>
          </p:cNvPr>
          <p:cNvSpPr>
            <a:spLocks noGrp="1"/>
          </p:cNvSpPr>
          <p:nvPr>
            <p:ph type="dt" sz="half" idx="10"/>
          </p:nvPr>
        </p:nvSpPr>
        <p:spPr/>
        <p:txBody>
          <a:bodyPr/>
          <a:lstStyle/>
          <a:p>
            <a:fld id="{B366A339-FC67-9D43-91C0-1CC223774389}" type="datetimeFigureOut">
              <a:rPr lang="en-US" smtClean="0"/>
              <a:t>6/19/22</a:t>
            </a:fld>
            <a:endParaRPr lang="en-US" dirty="0"/>
          </a:p>
        </p:txBody>
      </p:sp>
      <p:sp>
        <p:nvSpPr>
          <p:cNvPr id="4" name="Footer Placeholder 3">
            <a:extLst>
              <a:ext uri="{FF2B5EF4-FFF2-40B4-BE49-F238E27FC236}">
                <a16:creationId xmlns:a16="http://schemas.microsoft.com/office/drawing/2014/main" id="{DC2A42CD-AC83-394F-8EA5-FCDF8E42A17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49C2E43-A7C2-2340-B295-EE5BF0DA8077}"/>
              </a:ext>
            </a:extLst>
          </p:cNvPr>
          <p:cNvSpPr>
            <a:spLocks noGrp="1"/>
          </p:cNvSpPr>
          <p:nvPr>
            <p:ph type="sldNum" sz="quarter" idx="12"/>
          </p:nvPr>
        </p:nvSpPr>
        <p:spPr/>
        <p:txBody>
          <a:bodyPr/>
          <a:lstStyle/>
          <a:p>
            <a:fld id="{BC5C3C62-66A4-8145-9987-716E423CE3B1}" type="slidenum">
              <a:rPr lang="en-US" smtClean="0"/>
              <a:t>‹#›</a:t>
            </a:fld>
            <a:endParaRPr lang="en-US" dirty="0"/>
          </a:p>
        </p:txBody>
      </p:sp>
    </p:spTree>
    <p:extLst>
      <p:ext uri="{BB962C8B-B14F-4D97-AF65-F5344CB8AC3E}">
        <p14:creationId xmlns:p14="http://schemas.microsoft.com/office/powerpoint/2010/main" val="2963213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1FFE1E-5D35-F544-8BD4-ADE0F40A08AD}"/>
              </a:ext>
            </a:extLst>
          </p:cNvPr>
          <p:cNvSpPr>
            <a:spLocks noGrp="1"/>
          </p:cNvSpPr>
          <p:nvPr>
            <p:ph type="dt" sz="half" idx="10"/>
          </p:nvPr>
        </p:nvSpPr>
        <p:spPr/>
        <p:txBody>
          <a:bodyPr/>
          <a:lstStyle/>
          <a:p>
            <a:fld id="{B366A339-FC67-9D43-91C0-1CC223774389}" type="datetimeFigureOut">
              <a:rPr lang="en-US" smtClean="0"/>
              <a:t>6/19/22</a:t>
            </a:fld>
            <a:endParaRPr lang="en-US" dirty="0"/>
          </a:p>
        </p:txBody>
      </p:sp>
      <p:sp>
        <p:nvSpPr>
          <p:cNvPr id="3" name="Footer Placeholder 2">
            <a:extLst>
              <a:ext uri="{FF2B5EF4-FFF2-40B4-BE49-F238E27FC236}">
                <a16:creationId xmlns:a16="http://schemas.microsoft.com/office/drawing/2014/main" id="{2CD794F5-04D1-2F4E-89B8-DDB5DD039F8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75C7606-A9DC-B74D-8A0E-6C38DAD9F778}"/>
              </a:ext>
            </a:extLst>
          </p:cNvPr>
          <p:cNvSpPr>
            <a:spLocks noGrp="1"/>
          </p:cNvSpPr>
          <p:nvPr>
            <p:ph type="sldNum" sz="quarter" idx="12"/>
          </p:nvPr>
        </p:nvSpPr>
        <p:spPr/>
        <p:txBody>
          <a:bodyPr/>
          <a:lstStyle/>
          <a:p>
            <a:fld id="{BC5C3C62-66A4-8145-9987-716E423CE3B1}" type="slidenum">
              <a:rPr lang="en-US" smtClean="0"/>
              <a:t>‹#›</a:t>
            </a:fld>
            <a:endParaRPr lang="en-US" dirty="0"/>
          </a:p>
        </p:txBody>
      </p:sp>
    </p:spTree>
    <p:extLst>
      <p:ext uri="{BB962C8B-B14F-4D97-AF65-F5344CB8AC3E}">
        <p14:creationId xmlns:p14="http://schemas.microsoft.com/office/powerpoint/2010/main" val="1385903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0B267-41AA-E94B-8E83-D45EB4DC70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F97796C-B16F-9444-A3C0-81B3A1969F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1863D81-754A-0648-A9A5-528FC2943C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9733B4-5299-2941-9162-8CEFAE898069}"/>
              </a:ext>
            </a:extLst>
          </p:cNvPr>
          <p:cNvSpPr>
            <a:spLocks noGrp="1"/>
          </p:cNvSpPr>
          <p:nvPr>
            <p:ph type="dt" sz="half" idx="10"/>
          </p:nvPr>
        </p:nvSpPr>
        <p:spPr/>
        <p:txBody>
          <a:bodyPr/>
          <a:lstStyle/>
          <a:p>
            <a:fld id="{B366A339-FC67-9D43-91C0-1CC223774389}" type="datetimeFigureOut">
              <a:rPr lang="en-US" smtClean="0"/>
              <a:t>6/19/22</a:t>
            </a:fld>
            <a:endParaRPr lang="en-US" dirty="0"/>
          </a:p>
        </p:txBody>
      </p:sp>
      <p:sp>
        <p:nvSpPr>
          <p:cNvPr id="6" name="Footer Placeholder 5">
            <a:extLst>
              <a:ext uri="{FF2B5EF4-FFF2-40B4-BE49-F238E27FC236}">
                <a16:creationId xmlns:a16="http://schemas.microsoft.com/office/drawing/2014/main" id="{BAE0E554-85AD-964E-BB74-69E363424A3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75D9E81-9027-8C4B-8FCC-5DA4700E5828}"/>
              </a:ext>
            </a:extLst>
          </p:cNvPr>
          <p:cNvSpPr>
            <a:spLocks noGrp="1"/>
          </p:cNvSpPr>
          <p:nvPr>
            <p:ph type="sldNum" sz="quarter" idx="12"/>
          </p:nvPr>
        </p:nvSpPr>
        <p:spPr/>
        <p:txBody>
          <a:bodyPr/>
          <a:lstStyle/>
          <a:p>
            <a:fld id="{BC5C3C62-66A4-8145-9987-716E423CE3B1}" type="slidenum">
              <a:rPr lang="en-US" smtClean="0"/>
              <a:t>‹#›</a:t>
            </a:fld>
            <a:endParaRPr lang="en-US" dirty="0"/>
          </a:p>
        </p:txBody>
      </p:sp>
    </p:spTree>
    <p:extLst>
      <p:ext uri="{BB962C8B-B14F-4D97-AF65-F5344CB8AC3E}">
        <p14:creationId xmlns:p14="http://schemas.microsoft.com/office/powerpoint/2010/main" val="4263502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8B7A9-34B3-EC4C-B4AD-CB32852309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F04AAF0-0ED6-8D4C-86A1-E6E4EE05F9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9A165991-FD6E-0A4F-BDB4-8AAF247A5B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D34EC4-6D62-F746-AF5A-879EAC25630E}"/>
              </a:ext>
            </a:extLst>
          </p:cNvPr>
          <p:cNvSpPr>
            <a:spLocks noGrp="1"/>
          </p:cNvSpPr>
          <p:nvPr>
            <p:ph type="dt" sz="half" idx="10"/>
          </p:nvPr>
        </p:nvSpPr>
        <p:spPr/>
        <p:txBody>
          <a:bodyPr/>
          <a:lstStyle/>
          <a:p>
            <a:fld id="{B366A339-FC67-9D43-91C0-1CC223774389}" type="datetimeFigureOut">
              <a:rPr lang="en-US" smtClean="0"/>
              <a:t>6/19/22</a:t>
            </a:fld>
            <a:endParaRPr lang="en-US" dirty="0"/>
          </a:p>
        </p:txBody>
      </p:sp>
      <p:sp>
        <p:nvSpPr>
          <p:cNvPr id="6" name="Footer Placeholder 5">
            <a:extLst>
              <a:ext uri="{FF2B5EF4-FFF2-40B4-BE49-F238E27FC236}">
                <a16:creationId xmlns:a16="http://schemas.microsoft.com/office/drawing/2014/main" id="{AE20C909-79AE-FA4D-BA30-9B9F35BFB81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8FD30DD-6633-E94B-99E4-50835964224F}"/>
              </a:ext>
            </a:extLst>
          </p:cNvPr>
          <p:cNvSpPr>
            <a:spLocks noGrp="1"/>
          </p:cNvSpPr>
          <p:nvPr>
            <p:ph type="sldNum" sz="quarter" idx="12"/>
          </p:nvPr>
        </p:nvSpPr>
        <p:spPr/>
        <p:txBody>
          <a:bodyPr/>
          <a:lstStyle/>
          <a:p>
            <a:fld id="{BC5C3C62-66A4-8145-9987-716E423CE3B1}" type="slidenum">
              <a:rPr lang="en-US" smtClean="0"/>
              <a:t>‹#›</a:t>
            </a:fld>
            <a:endParaRPr lang="en-US" dirty="0"/>
          </a:p>
        </p:txBody>
      </p:sp>
    </p:spTree>
    <p:extLst>
      <p:ext uri="{BB962C8B-B14F-4D97-AF65-F5344CB8AC3E}">
        <p14:creationId xmlns:p14="http://schemas.microsoft.com/office/powerpoint/2010/main" val="3404883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990A9B-E89B-4044-B57D-F7889C9E9A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4735A8C-C88F-CE4D-8E33-ACB7D01C5A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5965B1-7F96-3F4F-A09E-C3D12C47E3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66A339-FC67-9D43-91C0-1CC223774389}" type="datetimeFigureOut">
              <a:rPr lang="en-US" smtClean="0"/>
              <a:t>6/19/22</a:t>
            </a:fld>
            <a:endParaRPr lang="en-US" dirty="0"/>
          </a:p>
        </p:txBody>
      </p:sp>
      <p:sp>
        <p:nvSpPr>
          <p:cNvPr id="5" name="Footer Placeholder 4">
            <a:extLst>
              <a:ext uri="{FF2B5EF4-FFF2-40B4-BE49-F238E27FC236}">
                <a16:creationId xmlns:a16="http://schemas.microsoft.com/office/drawing/2014/main" id="{8AB1EE96-EEBB-254D-A713-F45991FF10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A076762-2F91-D84E-AE4F-A4D92CC061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5C3C62-66A4-8145-9987-716E423CE3B1}" type="slidenum">
              <a:rPr lang="en-US" smtClean="0"/>
              <a:t>‹#›</a:t>
            </a:fld>
            <a:endParaRPr lang="en-US" dirty="0"/>
          </a:p>
        </p:txBody>
      </p:sp>
    </p:spTree>
    <p:extLst>
      <p:ext uri="{BB962C8B-B14F-4D97-AF65-F5344CB8AC3E}">
        <p14:creationId xmlns:p14="http://schemas.microsoft.com/office/powerpoint/2010/main" val="6165953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488BF-3BCB-B14E-ACAB-45AC52F8728A}"/>
              </a:ext>
            </a:extLst>
          </p:cNvPr>
          <p:cNvSpPr>
            <a:spLocks noGrp="1"/>
          </p:cNvSpPr>
          <p:nvPr>
            <p:ph type="ctrTitle"/>
          </p:nvPr>
        </p:nvSpPr>
        <p:spPr>
          <a:xfrm>
            <a:off x="1311770" y="1199376"/>
            <a:ext cx="9568460" cy="1178165"/>
          </a:xfrm>
        </p:spPr>
        <p:txBody>
          <a:bodyPr>
            <a:normAutofit/>
          </a:bodyPr>
          <a:lstStyle/>
          <a:p>
            <a:r>
              <a:rPr lang="en-US" dirty="0"/>
              <a:t>Management of OIT Reactions</a:t>
            </a:r>
          </a:p>
        </p:txBody>
      </p:sp>
      <p:sp>
        <p:nvSpPr>
          <p:cNvPr id="3" name="Subtitle 2">
            <a:extLst>
              <a:ext uri="{FF2B5EF4-FFF2-40B4-BE49-F238E27FC236}">
                <a16:creationId xmlns:a16="http://schemas.microsoft.com/office/drawing/2014/main" id="{BEC9A9DC-7252-C441-AC09-644937BC1A99}"/>
              </a:ext>
            </a:extLst>
          </p:cNvPr>
          <p:cNvSpPr>
            <a:spLocks noGrp="1"/>
          </p:cNvSpPr>
          <p:nvPr>
            <p:ph type="subTitle" idx="1"/>
          </p:nvPr>
        </p:nvSpPr>
        <p:spPr>
          <a:xfrm>
            <a:off x="1524000" y="3144837"/>
            <a:ext cx="9144000" cy="2892875"/>
          </a:xfrm>
        </p:spPr>
        <p:txBody>
          <a:bodyPr>
            <a:normAutofit fontScale="92500" lnSpcReduction="10000"/>
          </a:bodyPr>
          <a:lstStyle/>
          <a:p>
            <a:pPr algn="l"/>
            <a:r>
              <a:rPr lang="en-US" altLang="en-US" b="1" dirty="0"/>
              <a:t>Mohamed Yassin, MD, FAAAAI, FACAAI</a:t>
            </a:r>
          </a:p>
          <a:p>
            <a:pPr algn="l"/>
            <a:r>
              <a:rPr lang="en-US" altLang="en-US" dirty="0"/>
              <a:t>Allergy, Asthma, and Pulmonary Associates</a:t>
            </a:r>
          </a:p>
          <a:p>
            <a:pPr algn="l"/>
            <a:r>
              <a:rPr lang="en-US" altLang="en-US" dirty="0"/>
              <a:t>Saint Cloud, MN</a:t>
            </a:r>
          </a:p>
          <a:p>
            <a:pPr algn="l"/>
            <a:endParaRPr lang="en-US" dirty="0"/>
          </a:p>
          <a:p>
            <a:pPr algn="l"/>
            <a:r>
              <a:rPr lang="en-US" b="1" dirty="0"/>
              <a:t>Mike Manning</a:t>
            </a:r>
            <a:r>
              <a:rPr lang="en-US" altLang="en-US" b="1" dirty="0"/>
              <a:t>, FAAAAI, FACAAI</a:t>
            </a:r>
          </a:p>
          <a:p>
            <a:pPr algn="l"/>
            <a:r>
              <a:rPr lang="en-US" dirty="0"/>
              <a:t>Allergy, Asthma &amp; Immunology Associates, Ltd</a:t>
            </a:r>
          </a:p>
          <a:p>
            <a:pPr algn="l"/>
            <a:r>
              <a:rPr lang="en-US" dirty="0"/>
              <a:t>Clinical Assistant Professor, Internal Medicine, UA College of Medicine-Phoenix</a:t>
            </a:r>
          </a:p>
          <a:p>
            <a:pPr algn="l"/>
            <a:endParaRPr lang="en-US" altLang="en-US" b="1" dirty="0"/>
          </a:p>
          <a:p>
            <a:pPr algn="l"/>
            <a:endParaRPr lang="en-US" dirty="0"/>
          </a:p>
        </p:txBody>
      </p:sp>
      <p:cxnSp>
        <p:nvCxnSpPr>
          <p:cNvPr id="4" name="Straight Connector 3">
            <a:extLst>
              <a:ext uri="{FF2B5EF4-FFF2-40B4-BE49-F238E27FC236}">
                <a16:creationId xmlns:a16="http://schemas.microsoft.com/office/drawing/2014/main" id="{C562B3FF-9CBB-4249-A40E-19BB1D0AC631}"/>
              </a:ext>
            </a:extLst>
          </p:cNvPr>
          <p:cNvCxnSpPr>
            <a:cxnSpLocks/>
          </p:cNvCxnSpPr>
          <p:nvPr/>
        </p:nvCxnSpPr>
        <p:spPr>
          <a:xfrm>
            <a:off x="838200" y="2966624"/>
            <a:ext cx="1051560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37844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36E83-A1DA-6D43-A3EF-1455039A0855}"/>
              </a:ext>
            </a:extLst>
          </p:cNvPr>
          <p:cNvSpPr>
            <a:spLocks noGrp="1"/>
          </p:cNvSpPr>
          <p:nvPr>
            <p:ph type="title"/>
          </p:nvPr>
        </p:nvSpPr>
        <p:spPr/>
        <p:txBody>
          <a:bodyPr/>
          <a:lstStyle/>
          <a:p>
            <a:r>
              <a:rPr lang="en-US" dirty="0"/>
              <a:t>Late Escalation Systemic Reactions</a:t>
            </a:r>
          </a:p>
        </p:txBody>
      </p:sp>
      <p:sp>
        <p:nvSpPr>
          <p:cNvPr id="3" name="Content Placeholder 2">
            <a:extLst>
              <a:ext uri="{FF2B5EF4-FFF2-40B4-BE49-F238E27FC236}">
                <a16:creationId xmlns:a16="http://schemas.microsoft.com/office/drawing/2014/main" id="{0FBF507E-C043-B04A-B969-E774D68CCB74}"/>
              </a:ext>
            </a:extLst>
          </p:cNvPr>
          <p:cNvSpPr>
            <a:spLocks noGrp="1"/>
          </p:cNvSpPr>
          <p:nvPr>
            <p:ph idx="1"/>
          </p:nvPr>
        </p:nvSpPr>
        <p:spPr>
          <a:xfrm>
            <a:off x="838200" y="2141537"/>
            <a:ext cx="10515600" cy="4351338"/>
          </a:xfrm>
        </p:spPr>
        <p:txBody>
          <a:bodyPr/>
          <a:lstStyle/>
          <a:p>
            <a:r>
              <a:rPr lang="en-US" dirty="0"/>
              <a:t>Late escalation systemic reactions: </a:t>
            </a:r>
          </a:p>
          <a:p>
            <a:pPr lvl="1"/>
            <a:r>
              <a:rPr lang="en-US" dirty="0"/>
              <a:t>Treat the reaction, ?any potential triggers</a:t>
            </a:r>
          </a:p>
          <a:p>
            <a:pPr lvl="1"/>
            <a:r>
              <a:rPr lang="en-US" dirty="0"/>
              <a:t>Go back to the last tolerated reaction or lower and proceed</a:t>
            </a:r>
          </a:p>
          <a:p>
            <a:pPr lvl="1"/>
            <a:r>
              <a:rPr lang="en-US" dirty="0"/>
              <a:t>May consider implementing longer time between escalations</a:t>
            </a:r>
          </a:p>
          <a:p>
            <a:pPr lvl="1"/>
            <a:r>
              <a:rPr lang="en-US" dirty="0"/>
              <a:t>Recurrent severe reactions; consider achieving minimal protective dose (300mg protein) </a:t>
            </a:r>
          </a:p>
          <a:p>
            <a:pPr marL="0" lvl="0" indent="0">
              <a:buNone/>
            </a:pPr>
            <a:endParaRPr lang="en-US" dirty="0"/>
          </a:p>
        </p:txBody>
      </p:sp>
      <p:cxnSp>
        <p:nvCxnSpPr>
          <p:cNvPr id="4" name="Straight Connector 3">
            <a:extLst>
              <a:ext uri="{FF2B5EF4-FFF2-40B4-BE49-F238E27FC236}">
                <a16:creationId xmlns:a16="http://schemas.microsoft.com/office/drawing/2014/main" id="{99CE48C3-BD10-044D-A870-F864C852276D}"/>
              </a:ext>
            </a:extLst>
          </p:cNvPr>
          <p:cNvCxnSpPr>
            <a:cxnSpLocks/>
          </p:cNvCxnSpPr>
          <p:nvPr/>
        </p:nvCxnSpPr>
        <p:spPr>
          <a:xfrm>
            <a:off x="838200" y="1690688"/>
            <a:ext cx="1051560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9463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36E83-A1DA-6D43-A3EF-1455039A0855}"/>
              </a:ext>
            </a:extLst>
          </p:cNvPr>
          <p:cNvSpPr>
            <a:spLocks noGrp="1"/>
          </p:cNvSpPr>
          <p:nvPr>
            <p:ph type="title"/>
          </p:nvPr>
        </p:nvSpPr>
        <p:spPr/>
        <p:txBody>
          <a:bodyPr/>
          <a:lstStyle/>
          <a:p>
            <a:r>
              <a:rPr lang="en-US" dirty="0"/>
              <a:t>Triggered VS No Triggered Reactions</a:t>
            </a:r>
          </a:p>
        </p:txBody>
      </p:sp>
      <p:sp>
        <p:nvSpPr>
          <p:cNvPr id="3" name="Content Placeholder 2">
            <a:extLst>
              <a:ext uri="{FF2B5EF4-FFF2-40B4-BE49-F238E27FC236}">
                <a16:creationId xmlns:a16="http://schemas.microsoft.com/office/drawing/2014/main" id="{0FBF507E-C043-B04A-B969-E774D68CCB74}"/>
              </a:ext>
            </a:extLst>
          </p:cNvPr>
          <p:cNvSpPr>
            <a:spLocks noGrp="1"/>
          </p:cNvSpPr>
          <p:nvPr>
            <p:ph idx="1"/>
          </p:nvPr>
        </p:nvSpPr>
        <p:spPr>
          <a:xfrm>
            <a:off x="838200" y="2141537"/>
            <a:ext cx="10515600" cy="4351338"/>
          </a:xfrm>
        </p:spPr>
        <p:txBody>
          <a:bodyPr/>
          <a:lstStyle/>
          <a:p>
            <a:pPr lvl="0"/>
            <a:r>
              <a:rPr lang="en-US" dirty="0"/>
              <a:t>When identifying a trigger, avoidance generally decreases the chances of future reactions without significant changes to the escalation schedule (example exercising after dosing) </a:t>
            </a:r>
          </a:p>
          <a:p>
            <a:pPr lvl="0"/>
            <a:endParaRPr lang="en-US" dirty="0"/>
          </a:p>
          <a:p>
            <a:pPr lvl="0"/>
            <a:r>
              <a:rPr lang="en-US" dirty="0"/>
              <a:t>No trigger reactions require changes in dosing schedules and may still happen</a:t>
            </a:r>
          </a:p>
          <a:p>
            <a:pPr lvl="0"/>
            <a:endParaRPr lang="en-US" dirty="0"/>
          </a:p>
        </p:txBody>
      </p:sp>
      <p:cxnSp>
        <p:nvCxnSpPr>
          <p:cNvPr id="4" name="Straight Connector 3">
            <a:extLst>
              <a:ext uri="{FF2B5EF4-FFF2-40B4-BE49-F238E27FC236}">
                <a16:creationId xmlns:a16="http://schemas.microsoft.com/office/drawing/2014/main" id="{99CE48C3-BD10-044D-A870-F864C852276D}"/>
              </a:ext>
            </a:extLst>
          </p:cNvPr>
          <p:cNvCxnSpPr>
            <a:cxnSpLocks/>
          </p:cNvCxnSpPr>
          <p:nvPr/>
        </p:nvCxnSpPr>
        <p:spPr>
          <a:xfrm>
            <a:off x="838200" y="1690688"/>
            <a:ext cx="1051560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1478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36E83-A1DA-6D43-A3EF-1455039A0855}"/>
              </a:ext>
            </a:extLst>
          </p:cNvPr>
          <p:cNvSpPr>
            <a:spLocks noGrp="1"/>
          </p:cNvSpPr>
          <p:nvPr>
            <p:ph type="title"/>
          </p:nvPr>
        </p:nvSpPr>
        <p:spPr/>
        <p:txBody>
          <a:bodyPr/>
          <a:lstStyle/>
          <a:p>
            <a:r>
              <a:rPr lang="en-US" dirty="0"/>
              <a:t>Eosinophilic Reactions During OIT</a:t>
            </a:r>
          </a:p>
        </p:txBody>
      </p:sp>
      <p:sp>
        <p:nvSpPr>
          <p:cNvPr id="3" name="Content Placeholder 2">
            <a:extLst>
              <a:ext uri="{FF2B5EF4-FFF2-40B4-BE49-F238E27FC236}">
                <a16:creationId xmlns:a16="http://schemas.microsoft.com/office/drawing/2014/main" id="{0FBF507E-C043-B04A-B969-E774D68CCB74}"/>
              </a:ext>
            </a:extLst>
          </p:cNvPr>
          <p:cNvSpPr>
            <a:spLocks noGrp="1"/>
          </p:cNvSpPr>
          <p:nvPr>
            <p:ph idx="1"/>
          </p:nvPr>
        </p:nvSpPr>
        <p:spPr>
          <a:xfrm>
            <a:off x="838200" y="2141537"/>
            <a:ext cx="10515600" cy="4351338"/>
          </a:xfrm>
        </p:spPr>
        <p:txBody>
          <a:bodyPr>
            <a:normAutofit/>
          </a:bodyPr>
          <a:lstStyle/>
          <a:p>
            <a:r>
              <a:rPr lang="en-US" dirty="0"/>
              <a:t>Two types of eosinophilic reactions: </a:t>
            </a:r>
          </a:p>
          <a:p>
            <a:pPr lvl="1"/>
            <a:endParaRPr lang="en-US" dirty="0"/>
          </a:p>
          <a:p>
            <a:pPr lvl="1"/>
            <a:r>
              <a:rPr lang="en-US" dirty="0"/>
              <a:t>(ELORS) Eosinophilic Esophagitis Like Oral Immunotherapy Related Syndrome, also known as OITIGER (oral immunotherapy- induced gastrointestinal symptoms and peripheral blood eosinophil responses)</a:t>
            </a:r>
          </a:p>
          <a:p>
            <a:pPr lvl="1"/>
            <a:r>
              <a:rPr lang="en-US" dirty="0"/>
              <a:t>Classic EoE</a:t>
            </a:r>
          </a:p>
          <a:p>
            <a:pPr lvl="1"/>
            <a:endParaRPr lang="en-US" dirty="0"/>
          </a:p>
          <a:p>
            <a:pPr lvl="1"/>
            <a:endParaRPr lang="en-US" dirty="0"/>
          </a:p>
        </p:txBody>
      </p:sp>
      <p:cxnSp>
        <p:nvCxnSpPr>
          <p:cNvPr id="4" name="Straight Connector 3">
            <a:extLst>
              <a:ext uri="{FF2B5EF4-FFF2-40B4-BE49-F238E27FC236}">
                <a16:creationId xmlns:a16="http://schemas.microsoft.com/office/drawing/2014/main" id="{99CE48C3-BD10-044D-A870-F864C852276D}"/>
              </a:ext>
            </a:extLst>
          </p:cNvPr>
          <p:cNvCxnSpPr>
            <a:cxnSpLocks/>
          </p:cNvCxnSpPr>
          <p:nvPr/>
        </p:nvCxnSpPr>
        <p:spPr>
          <a:xfrm>
            <a:off x="838200" y="1690688"/>
            <a:ext cx="1051560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6667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36E83-A1DA-6D43-A3EF-1455039A0855}"/>
              </a:ext>
            </a:extLst>
          </p:cNvPr>
          <p:cNvSpPr>
            <a:spLocks noGrp="1"/>
          </p:cNvSpPr>
          <p:nvPr>
            <p:ph type="title"/>
          </p:nvPr>
        </p:nvSpPr>
        <p:spPr/>
        <p:txBody>
          <a:bodyPr/>
          <a:lstStyle/>
          <a:p>
            <a:r>
              <a:rPr lang="en-US" dirty="0"/>
              <a:t>Eosinophilic Reactions During OIT</a:t>
            </a:r>
          </a:p>
        </p:txBody>
      </p:sp>
      <p:sp>
        <p:nvSpPr>
          <p:cNvPr id="3" name="Content Placeholder 2">
            <a:extLst>
              <a:ext uri="{FF2B5EF4-FFF2-40B4-BE49-F238E27FC236}">
                <a16:creationId xmlns:a16="http://schemas.microsoft.com/office/drawing/2014/main" id="{0FBF507E-C043-B04A-B969-E774D68CCB74}"/>
              </a:ext>
            </a:extLst>
          </p:cNvPr>
          <p:cNvSpPr>
            <a:spLocks noGrp="1"/>
          </p:cNvSpPr>
          <p:nvPr>
            <p:ph idx="1"/>
          </p:nvPr>
        </p:nvSpPr>
        <p:spPr>
          <a:xfrm>
            <a:off x="838200" y="2141536"/>
            <a:ext cx="10515600" cy="4541651"/>
          </a:xfrm>
        </p:spPr>
        <p:txBody>
          <a:bodyPr>
            <a:normAutofit/>
          </a:bodyPr>
          <a:lstStyle/>
          <a:p>
            <a:r>
              <a:rPr lang="en-US" dirty="0"/>
              <a:t>ELORS / OITIGER: </a:t>
            </a:r>
          </a:p>
          <a:p>
            <a:pPr lvl="1"/>
            <a:r>
              <a:rPr lang="en-US" dirty="0"/>
              <a:t>Early in the course of OIT</a:t>
            </a:r>
          </a:p>
          <a:p>
            <a:pPr lvl="1"/>
            <a:r>
              <a:rPr lang="en-US" dirty="0"/>
              <a:t>Abdominal pain, nausea, vomiting; timing is not related to the dose taken </a:t>
            </a:r>
          </a:p>
          <a:p>
            <a:pPr lvl="1"/>
            <a:r>
              <a:rPr lang="en-US" dirty="0"/>
              <a:t>Unlike EOE, no difficulty swallowing, choking or food impaction</a:t>
            </a:r>
          </a:p>
          <a:p>
            <a:r>
              <a:rPr lang="en-US" dirty="0"/>
              <a:t>Risk factors for developing ELORS include:</a:t>
            </a:r>
          </a:p>
          <a:p>
            <a:pPr lvl="1"/>
            <a:r>
              <a:rPr lang="en-US" dirty="0"/>
              <a:t>Higher starting dose of OIT</a:t>
            </a:r>
          </a:p>
          <a:p>
            <a:pPr lvl="1"/>
            <a:r>
              <a:rPr lang="en-US" dirty="0"/>
              <a:t>Higher fold increase during the early up-dosing phase </a:t>
            </a:r>
          </a:p>
          <a:p>
            <a:pPr lvl="1"/>
            <a:r>
              <a:rPr lang="en-US" dirty="0"/>
              <a:t>Higher baseline absolute eosinophil count </a:t>
            </a:r>
          </a:p>
          <a:p>
            <a:pPr lvl="1"/>
            <a:endParaRPr lang="en-US" dirty="0"/>
          </a:p>
        </p:txBody>
      </p:sp>
      <p:cxnSp>
        <p:nvCxnSpPr>
          <p:cNvPr id="4" name="Straight Connector 3">
            <a:extLst>
              <a:ext uri="{FF2B5EF4-FFF2-40B4-BE49-F238E27FC236}">
                <a16:creationId xmlns:a16="http://schemas.microsoft.com/office/drawing/2014/main" id="{99CE48C3-BD10-044D-A870-F864C852276D}"/>
              </a:ext>
            </a:extLst>
          </p:cNvPr>
          <p:cNvCxnSpPr>
            <a:cxnSpLocks/>
          </p:cNvCxnSpPr>
          <p:nvPr/>
        </p:nvCxnSpPr>
        <p:spPr>
          <a:xfrm>
            <a:off x="838200" y="1690688"/>
            <a:ext cx="1051560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0935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36E83-A1DA-6D43-A3EF-1455039A0855}"/>
              </a:ext>
            </a:extLst>
          </p:cNvPr>
          <p:cNvSpPr>
            <a:spLocks noGrp="1"/>
          </p:cNvSpPr>
          <p:nvPr>
            <p:ph type="title"/>
          </p:nvPr>
        </p:nvSpPr>
        <p:spPr/>
        <p:txBody>
          <a:bodyPr/>
          <a:lstStyle/>
          <a:p>
            <a:r>
              <a:rPr lang="en-US" dirty="0"/>
              <a:t>Prevention and Treatment of ELORS / OITIGER</a:t>
            </a:r>
          </a:p>
        </p:txBody>
      </p:sp>
      <p:sp>
        <p:nvSpPr>
          <p:cNvPr id="3" name="Content Placeholder 2">
            <a:extLst>
              <a:ext uri="{FF2B5EF4-FFF2-40B4-BE49-F238E27FC236}">
                <a16:creationId xmlns:a16="http://schemas.microsoft.com/office/drawing/2014/main" id="{0FBF507E-C043-B04A-B969-E774D68CCB74}"/>
              </a:ext>
            </a:extLst>
          </p:cNvPr>
          <p:cNvSpPr>
            <a:spLocks noGrp="1"/>
          </p:cNvSpPr>
          <p:nvPr>
            <p:ph idx="1"/>
          </p:nvPr>
        </p:nvSpPr>
        <p:spPr>
          <a:xfrm>
            <a:off x="838200" y="2141537"/>
            <a:ext cx="10515600" cy="4351338"/>
          </a:xfrm>
        </p:spPr>
        <p:txBody>
          <a:bodyPr>
            <a:normAutofit/>
          </a:bodyPr>
          <a:lstStyle/>
          <a:p>
            <a:r>
              <a:rPr lang="en-US" dirty="0"/>
              <a:t>Prevention of ELORS / OITIGER : </a:t>
            </a:r>
          </a:p>
          <a:p>
            <a:pPr lvl="1"/>
            <a:r>
              <a:rPr lang="en-US" dirty="0"/>
              <a:t>Obtain a baseline eosinophil count in all patients starting OIT </a:t>
            </a:r>
          </a:p>
          <a:p>
            <a:pPr lvl="1"/>
            <a:r>
              <a:rPr lang="en-US" dirty="0"/>
              <a:t>Start low and escalate very slow even in patients with high threshold, as a rule never start at a dose &gt;300 mg protein </a:t>
            </a:r>
          </a:p>
          <a:p>
            <a:r>
              <a:rPr lang="en-US" dirty="0"/>
              <a:t>Treatment of ELORS / OITIGER </a:t>
            </a:r>
          </a:p>
          <a:p>
            <a:pPr lvl="1"/>
            <a:r>
              <a:rPr lang="en-US" dirty="0"/>
              <a:t>Reduce dose by 50% or more until symptoms and eosinophilia resolve </a:t>
            </a:r>
          </a:p>
          <a:p>
            <a:pPr lvl="1"/>
            <a:r>
              <a:rPr lang="en-US" dirty="0"/>
              <a:t>May consider a 5-day course of oral prednisone (no data available) </a:t>
            </a:r>
          </a:p>
          <a:p>
            <a:pPr lvl="1"/>
            <a:r>
              <a:rPr lang="en-US" dirty="0"/>
              <a:t>If no resolution occurs, reduce dose further or stop OIT until symptoms resolve </a:t>
            </a:r>
          </a:p>
          <a:p>
            <a:pPr lvl="1"/>
            <a:r>
              <a:rPr lang="en-US" dirty="0"/>
              <a:t>Consider GI consult/endoscopy and biopsy</a:t>
            </a:r>
          </a:p>
          <a:p>
            <a:pPr lvl="1"/>
            <a:endParaRPr lang="en-US" dirty="0"/>
          </a:p>
          <a:p>
            <a:pPr lvl="1"/>
            <a:endParaRPr lang="en-US" dirty="0"/>
          </a:p>
          <a:p>
            <a:pPr lvl="1"/>
            <a:endParaRPr lang="en-US" dirty="0"/>
          </a:p>
        </p:txBody>
      </p:sp>
      <p:cxnSp>
        <p:nvCxnSpPr>
          <p:cNvPr id="4" name="Straight Connector 3">
            <a:extLst>
              <a:ext uri="{FF2B5EF4-FFF2-40B4-BE49-F238E27FC236}">
                <a16:creationId xmlns:a16="http://schemas.microsoft.com/office/drawing/2014/main" id="{99CE48C3-BD10-044D-A870-F864C852276D}"/>
              </a:ext>
            </a:extLst>
          </p:cNvPr>
          <p:cNvCxnSpPr>
            <a:cxnSpLocks/>
          </p:cNvCxnSpPr>
          <p:nvPr/>
        </p:nvCxnSpPr>
        <p:spPr>
          <a:xfrm>
            <a:off x="838200" y="1690688"/>
            <a:ext cx="1051560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8205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36E83-A1DA-6D43-A3EF-1455039A0855}"/>
              </a:ext>
            </a:extLst>
          </p:cNvPr>
          <p:cNvSpPr>
            <a:spLocks noGrp="1"/>
          </p:cNvSpPr>
          <p:nvPr>
            <p:ph type="title"/>
          </p:nvPr>
        </p:nvSpPr>
        <p:spPr/>
        <p:txBody>
          <a:bodyPr/>
          <a:lstStyle/>
          <a:p>
            <a:r>
              <a:rPr lang="en-US" dirty="0"/>
              <a:t>Eosinophilic Reactions During OIT</a:t>
            </a:r>
          </a:p>
        </p:txBody>
      </p:sp>
      <p:sp>
        <p:nvSpPr>
          <p:cNvPr id="3" name="Content Placeholder 2">
            <a:extLst>
              <a:ext uri="{FF2B5EF4-FFF2-40B4-BE49-F238E27FC236}">
                <a16:creationId xmlns:a16="http://schemas.microsoft.com/office/drawing/2014/main" id="{0FBF507E-C043-B04A-B969-E774D68CCB74}"/>
              </a:ext>
            </a:extLst>
          </p:cNvPr>
          <p:cNvSpPr>
            <a:spLocks noGrp="1"/>
          </p:cNvSpPr>
          <p:nvPr>
            <p:ph idx="1"/>
          </p:nvPr>
        </p:nvSpPr>
        <p:spPr>
          <a:xfrm>
            <a:off x="838200" y="2141537"/>
            <a:ext cx="10515600" cy="4351338"/>
          </a:xfrm>
        </p:spPr>
        <p:txBody>
          <a:bodyPr>
            <a:normAutofit/>
          </a:bodyPr>
          <a:lstStyle/>
          <a:p>
            <a:r>
              <a:rPr lang="en-US" dirty="0"/>
              <a:t>EOE: </a:t>
            </a:r>
          </a:p>
          <a:p>
            <a:pPr lvl="1"/>
            <a:r>
              <a:rPr lang="en-US" dirty="0"/>
              <a:t>The second type ,EoE, resembles the classic presentation of EoE. It appears late in the course of OIT, often when patients have already reached their maintenance dose, and is not necessarily accompanied by peripheral eosinophilia </a:t>
            </a:r>
          </a:p>
          <a:p>
            <a:pPr lvl="1"/>
            <a:r>
              <a:rPr lang="en-US" dirty="0"/>
              <a:t>Treatment options : Dupilumab, high-dose PPI, topical steroids </a:t>
            </a:r>
          </a:p>
          <a:p>
            <a:pPr lvl="1"/>
            <a:r>
              <a:rPr lang="en-US" dirty="0"/>
              <a:t>OIT dose reduction to 300 mg vs OIT discontinuation</a:t>
            </a:r>
          </a:p>
          <a:p>
            <a:r>
              <a:rPr lang="en-US" dirty="0"/>
              <a:t>If EoE symptoms persists, consider OIT discontinuation </a:t>
            </a:r>
          </a:p>
          <a:p>
            <a:pPr lvl="1"/>
            <a:endParaRPr lang="en-US" dirty="0"/>
          </a:p>
          <a:p>
            <a:pPr lvl="1"/>
            <a:endParaRPr lang="en-US" dirty="0"/>
          </a:p>
          <a:p>
            <a:pPr lvl="1"/>
            <a:endParaRPr lang="en-US" dirty="0"/>
          </a:p>
          <a:p>
            <a:pPr lvl="0"/>
            <a:endParaRPr lang="en-US" dirty="0"/>
          </a:p>
        </p:txBody>
      </p:sp>
      <p:cxnSp>
        <p:nvCxnSpPr>
          <p:cNvPr id="4" name="Straight Connector 3">
            <a:extLst>
              <a:ext uri="{FF2B5EF4-FFF2-40B4-BE49-F238E27FC236}">
                <a16:creationId xmlns:a16="http://schemas.microsoft.com/office/drawing/2014/main" id="{99CE48C3-BD10-044D-A870-F864C852276D}"/>
              </a:ext>
            </a:extLst>
          </p:cNvPr>
          <p:cNvCxnSpPr>
            <a:cxnSpLocks/>
          </p:cNvCxnSpPr>
          <p:nvPr/>
        </p:nvCxnSpPr>
        <p:spPr>
          <a:xfrm>
            <a:off x="838200" y="1690688"/>
            <a:ext cx="1051560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3344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36E83-A1DA-6D43-A3EF-1455039A0855}"/>
              </a:ext>
            </a:extLst>
          </p:cNvPr>
          <p:cNvSpPr>
            <a:spLocks noGrp="1"/>
          </p:cNvSpPr>
          <p:nvPr>
            <p:ph type="title"/>
          </p:nvPr>
        </p:nvSpPr>
        <p:spPr/>
        <p:txBody>
          <a:bodyPr/>
          <a:lstStyle/>
          <a:p>
            <a:r>
              <a:rPr lang="en-US" dirty="0"/>
              <a:t>What Do You Need To Do Before Starting OIT</a:t>
            </a:r>
          </a:p>
        </p:txBody>
      </p:sp>
      <p:sp>
        <p:nvSpPr>
          <p:cNvPr id="3" name="Content Placeholder 2">
            <a:extLst>
              <a:ext uri="{FF2B5EF4-FFF2-40B4-BE49-F238E27FC236}">
                <a16:creationId xmlns:a16="http://schemas.microsoft.com/office/drawing/2014/main" id="{0FBF507E-C043-B04A-B969-E774D68CCB74}"/>
              </a:ext>
            </a:extLst>
          </p:cNvPr>
          <p:cNvSpPr>
            <a:spLocks noGrp="1"/>
          </p:cNvSpPr>
          <p:nvPr>
            <p:ph idx="1"/>
          </p:nvPr>
        </p:nvSpPr>
        <p:spPr>
          <a:xfrm>
            <a:off x="838200" y="2141537"/>
            <a:ext cx="10515600" cy="4351338"/>
          </a:xfrm>
        </p:spPr>
        <p:txBody>
          <a:bodyPr>
            <a:normAutofit/>
          </a:bodyPr>
          <a:lstStyle/>
          <a:p>
            <a:pPr lvl="0"/>
            <a:r>
              <a:rPr lang="en-US" dirty="0"/>
              <a:t>Must assess and control asthma in all asthmatics (intermittent as well as persistent asthmatics) and monitor asthma in all escalation visits</a:t>
            </a:r>
          </a:p>
          <a:p>
            <a:pPr lvl="0"/>
            <a:r>
              <a:rPr lang="en-US" dirty="0"/>
              <a:t>Consider asthma controller therapy in mild intermittent asthmatics</a:t>
            </a:r>
          </a:p>
          <a:p>
            <a:pPr lvl="0"/>
            <a:r>
              <a:rPr lang="en-US" dirty="0"/>
              <a:t>Educate parents: uncontrolled asthma is a risk for bad outcome from systemic reactions and stress the importance of using ICS</a:t>
            </a:r>
          </a:p>
          <a:p>
            <a:pPr lvl="0"/>
            <a:r>
              <a:rPr lang="en-US" dirty="0"/>
              <a:t>Assess and control environmental allergies and the seasonal exacerbations </a:t>
            </a:r>
          </a:p>
          <a:p>
            <a:pPr marL="0" lvl="0" indent="0">
              <a:buNone/>
            </a:pPr>
            <a:endParaRPr lang="en-US" dirty="0"/>
          </a:p>
        </p:txBody>
      </p:sp>
      <p:cxnSp>
        <p:nvCxnSpPr>
          <p:cNvPr id="4" name="Straight Connector 3">
            <a:extLst>
              <a:ext uri="{FF2B5EF4-FFF2-40B4-BE49-F238E27FC236}">
                <a16:creationId xmlns:a16="http://schemas.microsoft.com/office/drawing/2014/main" id="{99CE48C3-BD10-044D-A870-F864C852276D}"/>
              </a:ext>
            </a:extLst>
          </p:cNvPr>
          <p:cNvCxnSpPr>
            <a:cxnSpLocks/>
          </p:cNvCxnSpPr>
          <p:nvPr/>
        </p:nvCxnSpPr>
        <p:spPr>
          <a:xfrm>
            <a:off x="838200" y="1690688"/>
            <a:ext cx="1051560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8880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36E83-A1DA-6D43-A3EF-1455039A0855}"/>
              </a:ext>
            </a:extLst>
          </p:cNvPr>
          <p:cNvSpPr>
            <a:spLocks noGrp="1"/>
          </p:cNvSpPr>
          <p:nvPr>
            <p:ph type="title"/>
          </p:nvPr>
        </p:nvSpPr>
        <p:spPr/>
        <p:txBody>
          <a:bodyPr/>
          <a:lstStyle/>
          <a:p>
            <a:r>
              <a:rPr lang="en-US" dirty="0"/>
              <a:t>What Do You Need To Do Before Starting OIT</a:t>
            </a:r>
          </a:p>
        </p:txBody>
      </p:sp>
      <p:sp>
        <p:nvSpPr>
          <p:cNvPr id="3" name="Content Placeholder 2">
            <a:extLst>
              <a:ext uri="{FF2B5EF4-FFF2-40B4-BE49-F238E27FC236}">
                <a16:creationId xmlns:a16="http://schemas.microsoft.com/office/drawing/2014/main" id="{0FBF507E-C043-B04A-B969-E774D68CCB74}"/>
              </a:ext>
            </a:extLst>
          </p:cNvPr>
          <p:cNvSpPr>
            <a:spLocks noGrp="1"/>
          </p:cNvSpPr>
          <p:nvPr>
            <p:ph idx="1"/>
          </p:nvPr>
        </p:nvSpPr>
        <p:spPr>
          <a:xfrm>
            <a:off x="838200" y="2141537"/>
            <a:ext cx="10515600" cy="4351338"/>
          </a:xfrm>
        </p:spPr>
        <p:txBody>
          <a:bodyPr/>
          <a:lstStyle/>
          <a:p>
            <a:pPr lvl="0"/>
            <a:r>
              <a:rPr lang="en-US" dirty="0"/>
              <a:t>Medications available at home: at least two Epinephrine autoinjectors, bronchodilator, antihistamines </a:t>
            </a:r>
          </a:p>
          <a:p>
            <a:pPr lvl="0"/>
            <a:r>
              <a:rPr lang="en-US" dirty="0"/>
              <a:t>Educate parents/patients about potential triggers for severe reactions: (exercise, fatigue, menses, excitement, empty stomach)</a:t>
            </a:r>
          </a:p>
          <a:p>
            <a:pPr lvl="0"/>
            <a:r>
              <a:rPr lang="en-US" dirty="0"/>
              <a:t>Parents and older patients must be comfortable administering Epinephrine and to know how to use albuterol</a:t>
            </a:r>
          </a:p>
          <a:p>
            <a:pPr lvl="0"/>
            <a:endParaRPr lang="en-US" dirty="0"/>
          </a:p>
          <a:p>
            <a:pPr lvl="0"/>
            <a:endParaRPr lang="en-US" dirty="0"/>
          </a:p>
        </p:txBody>
      </p:sp>
      <p:cxnSp>
        <p:nvCxnSpPr>
          <p:cNvPr id="4" name="Straight Connector 3">
            <a:extLst>
              <a:ext uri="{FF2B5EF4-FFF2-40B4-BE49-F238E27FC236}">
                <a16:creationId xmlns:a16="http://schemas.microsoft.com/office/drawing/2014/main" id="{99CE48C3-BD10-044D-A870-F864C852276D}"/>
              </a:ext>
            </a:extLst>
          </p:cNvPr>
          <p:cNvCxnSpPr>
            <a:cxnSpLocks/>
          </p:cNvCxnSpPr>
          <p:nvPr/>
        </p:nvCxnSpPr>
        <p:spPr>
          <a:xfrm>
            <a:off x="838200" y="1690688"/>
            <a:ext cx="1051560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5729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36E83-A1DA-6D43-A3EF-1455039A0855}"/>
              </a:ext>
            </a:extLst>
          </p:cNvPr>
          <p:cNvSpPr>
            <a:spLocks noGrp="1"/>
          </p:cNvSpPr>
          <p:nvPr>
            <p:ph type="title"/>
          </p:nvPr>
        </p:nvSpPr>
        <p:spPr/>
        <p:txBody>
          <a:bodyPr/>
          <a:lstStyle/>
          <a:p>
            <a:r>
              <a:rPr lang="en-US" dirty="0"/>
              <a:t>What Do You Need To Do Before Starting OIT</a:t>
            </a:r>
          </a:p>
        </p:txBody>
      </p:sp>
      <p:sp>
        <p:nvSpPr>
          <p:cNvPr id="3" name="Content Placeholder 2">
            <a:extLst>
              <a:ext uri="{FF2B5EF4-FFF2-40B4-BE49-F238E27FC236}">
                <a16:creationId xmlns:a16="http://schemas.microsoft.com/office/drawing/2014/main" id="{0FBF507E-C043-B04A-B969-E774D68CCB74}"/>
              </a:ext>
            </a:extLst>
          </p:cNvPr>
          <p:cNvSpPr>
            <a:spLocks noGrp="1"/>
          </p:cNvSpPr>
          <p:nvPr>
            <p:ph idx="1"/>
          </p:nvPr>
        </p:nvSpPr>
        <p:spPr>
          <a:xfrm>
            <a:off x="838200" y="1825624"/>
            <a:ext cx="10515600" cy="4846109"/>
          </a:xfrm>
        </p:spPr>
        <p:txBody>
          <a:bodyPr>
            <a:normAutofit/>
          </a:bodyPr>
          <a:lstStyle/>
          <a:p>
            <a:r>
              <a:rPr lang="en-US" dirty="0"/>
              <a:t>Address to overcome needle and Epinephrine phobia</a:t>
            </a:r>
          </a:p>
          <a:p>
            <a:r>
              <a:rPr lang="en-US" dirty="0"/>
              <a:t>We need to ask ourselves “why diabetics young and old don’t have the same level of needle phobia??”</a:t>
            </a:r>
          </a:p>
          <a:p>
            <a:r>
              <a:rPr lang="en-US" dirty="0"/>
              <a:t>Utilize your nurse /OIT educator to educate the parents, ER staff and many primary care physicians are telling patients “NOT to use Epinephrine unless it is a real bad reaction!”</a:t>
            </a:r>
          </a:p>
          <a:p>
            <a:r>
              <a:rPr lang="en-US" dirty="0"/>
              <a:t>If parents are not willing to follow your recommendation in administering Epinephrine when indicated, should not start OIT</a:t>
            </a:r>
          </a:p>
          <a:p>
            <a:endParaRPr lang="en-US" dirty="0"/>
          </a:p>
          <a:p>
            <a:endParaRPr lang="en-US" dirty="0"/>
          </a:p>
          <a:p>
            <a:endParaRPr lang="en-US" dirty="0"/>
          </a:p>
        </p:txBody>
      </p:sp>
      <p:cxnSp>
        <p:nvCxnSpPr>
          <p:cNvPr id="4" name="Straight Connector 3">
            <a:extLst>
              <a:ext uri="{FF2B5EF4-FFF2-40B4-BE49-F238E27FC236}">
                <a16:creationId xmlns:a16="http://schemas.microsoft.com/office/drawing/2014/main" id="{8B084D8B-3C7A-4840-BB55-DF9423F786D7}"/>
              </a:ext>
            </a:extLst>
          </p:cNvPr>
          <p:cNvCxnSpPr>
            <a:cxnSpLocks/>
          </p:cNvCxnSpPr>
          <p:nvPr/>
        </p:nvCxnSpPr>
        <p:spPr>
          <a:xfrm>
            <a:off x="838200" y="1561401"/>
            <a:ext cx="1051560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027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36E83-A1DA-6D43-A3EF-1455039A0855}"/>
              </a:ext>
            </a:extLst>
          </p:cNvPr>
          <p:cNvSpPr>
            <a:spLocks noGrp="1"/>
          </p:cNvSpPr>
          <p:nvPr>
            <p:ph type="title"/>
          </p:nvPr>
        </p:nvSpPr>
        <p:spPr/>
        <p:txBody>
          <a:bodyPr/>
          <a:lstStyle/>
          <a:p>
            <a:r>
              <a:rPr lang="en-US" dirty="0"/>
              <a:t>What Do You Need To Do During OIT</a:t>
            </a:r>
          </a:p>
        </p:txBody>
      </p:sp>
      <p:sp>
        <p:nvSpPr>
          <p:cNvPr id="3" name="Content Placeholder 2">
            <a:extLst>
              <a:ext uri="{FF2B5EF4-FFF2-40B4-BE49-F238E27FC236}">
                <a16:creationId xmlns:a16="http://schemas.microsoft.com/office/drawing/2014/main" id="{0FBF507E-C043-B04A-B969-E774D68CCB74}"/>
              </a:ext>
            </a:extLst>
          </p:cNvPr>
          <p:cNvSpPr>
            <a:spLocks noGrp="1"/>
          </p:cNvSpPr>
          <p:nvPr>
            <p:ph idx="1"/>
          </p:nvPr>
        </p:nvSpPr>
        <p:spPr>
          <a:xfrm>
            <a:off x="838200" y="2141537"/>
            <a:ext cx="10515600" cy="4351338"/>
          </a:xfrm>
        </p:spPr>
        <p:txBody>
          <a:bodyPr/>
          <a:lstStyle/>
          <a:p>
            <a:r>
              <a:rPr lang="en-US" dirty="0"/>
              <a:t>Instruct proper dosing during illnesses</a:t>
            </a:r>
          </a:p>
          <a:p>
            <a:r>
              <a:rPr lang="en-US" dirty="0"/>
              <a:t>Provide CLEAR action plan and how to contact you is case of reactions</a:t>
            </a:r>
          </a:p>
          <a:p>
            <a:r>
              <a:rPr lang="en-US" dirty="0"/>
              <a:t>Clear instructions what to do after treating allergic reactions at home; dose reductions for few days or weeks depending on the severity, prolong intervals between up-dosing… </a:t>
            </a:r>
          </a:p>
          <a:p>
            <a:r>
              <a:rPr lang="en-US" dirty="0"/>
              <a:t>Strongly consider stopping treatment in patients who have repeated reactions due to noncompliance </a:t>
            </a:r>
          </a:p>
          <a:p>
            <a:endParaRPr lang="en-US" dirty="0"/>
          </a:p>
          <a:p>
            <a:endParaRPr lang="en-US" dirty="0"/>
          </a:p>
          <a:p>
            <a:pPr lvl="0"/>
            <a:endParaRPr lang="en-US" dirty="0"/>
          </a:p>
        </p:txBody>
      </p:sp>
      <p:cxnSp>
        <p:nvCxnSpPr>
          <p:cNvPr id="4" name="Straight Connector 3">
            <a:extLst>
              <a:ext uri="{FF2B5EF4-FFF2-40B4-BE49-F238E27FC236}">
                <a16:creationId xmlns:a16="http://schemas.microsoft.com/office/drawing/2014/main" id="{99CE48C3-BD10-044D-A870-F864C852276D}"/>
              </a:ext>
            </a:extLst>
          </p:cNvPr>
          <p:cNvCxnSpPr>
            <a:cxnSpLocks/>
          </p:cNvCxnSpPr>
          <p:nvPr/>
        </p:nvCxnSpPr>
        <p:spPr>
          <a:xfrm>
            <a:off x="838200" y="1690688"/>
            <a:ext cx="1051560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5826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36E83-A1DA-6D43-A3EF-1455039A0855}"/>
              </a:ext>
            </a:extLst>
          </p:cNvPr>
          <p:cNvSpPr>
            <a:spLocks noGrp="1"/>
          </p:cNvSpPr>
          <p:nvPr>
            <p:ph type="title"/>
          </p:nvPr>
        </p:nvSpPr>
        <p:spPr/>
        <p:txBody>
          <a:bodyPr/>
          <a:lstStyle/>
          <a:p>
            <a:r>
              <a:rPr lang="en-US" dirty="0"/>
              <a:t>Early Escalation Systemic Reactions</a:t>
            </a:r>
          </a:p>
        </p:txBody>
      </p:sp>
      <p:sp>
        <p:nvSpPr>
          <p:cNvPr id="3" name="Content Placeholder 2">
            <a:extLst>
              <a:ext uri="{FF2B5EF4-FFF2-40B4-BE49-F238E27FC236}">
                <a16:creationId xmlns:a16="http://schemas.microsoft.com/office/drawing/2014/main" id="{0FBF507E-C043-B04A-B969-E774D68CCB74}"/>
              </a:ext>
            </a:extLst>
          </p:cNvPr>
          <p:cNvSpPr>
            <a:spLocks noGrp="1"/>
          </p:cNvSpPr>
          <p:nvPr>
            <p:ph idx="1"/>
          </p:nvPr>
        </p:nvSpPr>
        <p:spPr>
          <a:xfrm>
            <a:off x="838200" y="2141537"/>
            <a:ext cx="10515600" cy="4351338"/>
          </a:xfrm>
        </p:spPr>
        <p:txBody>
          <a:bodyPr/>
          <a:lstStyle/>
          <a:p>
            <a:pPr lvl="0"/>
            <a:r>
              <a:rPr lang="en-US" dirty="0"/>
              <a:t>Early escalation systemic reactions: </a:t>
            </a:r>
          </a:p>
          <a:p>
            <a:pPr lvl="1"/>
            <a:r>
              <a:rPr lang="en-US" dirty="0"/>
              <a:t>Treat the reaction, ?any potential triggers</a:t>
            </a:r>
          </a:p>
          <a:p>
            <a:pPr lvl="1"/>
            <a:r>
              <a:rPr lang="en-US" dirty="0"/>
              <a:t>Dial back; lower dose and implement longer time between escalations</a:t>
            </a:r>
          </a:p>
          <a:p>
            <a:pPr lvl="1"/>
            <a:r>
              <a:rPr lang="en-US" dirty="0"/>
              <a:t>If continued reacting; Consider SLIT or stop </a:t>
            </a:r>
          </a:p>
          <a:p>
            <a:pPr marL="0" lvl="0" indent="0">
              <a:buNone/>
            </a:pPr>
            <a:endParaRPr lang="en-US" dirty="0"/>
          </a:p>
        </p:txBody>
      </p:sp>
      <p:cxnSp>
        <p:nvCxnSpPr>
          <p:cNvPr id="4" name="Straight Connector 3">
            <a:extLst>
              <a:ext uri="{FF2B5EF4-FFF2-40B4-BE49-F238E27FC236}">
                <a16:creationId xmlns:a16="http://schemas.microsoft.com/office/drawing/2014/main" id="{99CE48C3-BD10-044D-A870-F864C852276D}"/>
              </a:ext>
            </a:extLst>
          </p:cNvPr>
          <p:cNvCxnSpPr>
            <a:cxnSpLocks/>
          </p:cNvCxnSpPr>
          <p:nvPr/>
        </p:nvCxnSpPr>
        <p:spPr>
          <a:xfrm>
            <a:off x="838200" y="1690688"/>
            <a:ext cx="1051560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8261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36E83-A1DA-6D43-A3EF-1455039A0855}"/>
              </a:ext>
            </a:extLst>
          </p:cNvPr>
          <p:cNvSpPr>
            <a:spLocks noGrp="1"/>
          </p:cNvSpPr>
          <p:nvPr>
            <p:ph type="title"/>
          </p:nvPr>
        </p:nvSpPr>
        <p:spPr/>
        <p:txBody>
          <a:bodyPr/>
          <a:lstStyle/>
          <a:p>
            <a:r>
              <a:rPr lang="en-US" dirty="0"/>
              <a:t>Preston, 12 years-old (born October 2009)</a:t>
            </a:r>
          </a:p>
        </p:txBody>
      </p:sp>
      <p:sp>
        <p:nvSpPr>
          <p:cNvPr id="3" name="Content Placeholder 2">
            <a:extLst>
              <a:ext uri="{FF2B5EF4-FFF2-40B4-BE49-F238E27FC236}">
                <a16:creationId xmlns:a16="http://schemas.microsoft.com/office/drawing/2014/main" id="{0FBF507E-C043-B04A-B969-E774D68CCB74}"/>
              </a:ext>
            </a:extLst>
          </p:cNvPr>
          <p:cNvSpPr>
            <a:spLocks noGrp="1"/>
          </p:cNvSpPr>
          <p:nvPr>
            <p:ph idx="1"/>
          </p:nvPr>
        </p:nvSpPr>
        <p:spPr>
          <a:xfrm>
            <a:off x="838200" y="2141537"/>
            <a:ext cx="10650794" cy="4351338"/>
          </a:xfrm>
        </p:spPr>
        <p:txBody>
          <a:bodyPr/>
          <a:lstStyle/>
          <a:p>
            <a:r>
              <a:rPr lang="en-US" dirty="0"/>
              <a:t>Milk allergy, Mild Intermittent Asthma, Seasonal Allergic Rhinitis, GERD</a:t>
            </a:r>
          </a:p>
          <a:p>
            <a:r>
              <a:rPr lang="en-US" dirty="0"/>
              <a:t>Milk allergy Hx: breast fed, age 4 months Similac added, acute anaphylaxis (cough, wheezing, hives, ambulance, ER, Epi…..)</a:t>
            </a:r>
          </a:p>
          <a:p>
            <a:r>
              <a:rPr lang="en-US" dirty="0"/>
              <a:t>His previous allergist followed labs every few years:</a:t>
            </a:r>
          </a:p>
          <a:p>
            <a:pPr lvl="1"/>
            <a:r>
              <a:rPr lang="en-US" dirty="0"/>
              <a:t>2015 Milk IgE &gt;100 KU/L (total IgE 819 KU/L)</a:t>
            </a:r>
          </a:p>
          <a:p>
            <a:pPr lvl="1"/>
            <a:r>
              <a:rPr lang="en-US" dirty="0"/>
              <a:t>2018 Milk IgE &gt;100 KU/L (total IgE 855 KU/L) (allergy immunotherapy 2018-21)</a:t>
            </a:r>
          </a:p>
          <a:p>
            <a:pPr lvl="1"/>
            <a:r>
              <a:rPr lang="en-US" dirty="0"/>
              <a:t>2020 Milk IgE 75.4 KU/L (total IgE 477 KU/L)</a:t>
            </a:r>
          </a:p>
          <a:p>
            <a:r>
              <a:rPr lang="en-US" dirty="0"/>
              <a:t>Accidental ingestion of milk in 2021 resulted in severe anaphylaxis</a:t>
            </a:r>
          </a:p>
          <a:p>
            <a:r>
              <a:rPr lang="en-US" dirty="0"/>
              <a:t>I saw him in March 2021 , started milk OIT in May 2021</a:t>
            </a:r>
          </a:p>
          <a:p>
            <a:pPr marL="0" lvl="0" indent="0">
              <a:buNone/>
            </a:pPr>
            <a:endParaRPr lang="en-US" dirty="0"/>
          </a:p>
        </p:txBody>
      </p:sp>
      <p:cxnSp>
        <p:nvCxnSpPr>
          <p:cNvPr id="4" name="Straight Connector 3">
            <a:extLst>
              <a:ext uri="{FF2B5EF4-FFF2-40B4-BE49-F238E27FC236}">
                <a16:creationId xmlns:a16="http://schemas.microsoft.com/office/drawing/2014/main" id="{99CE48C3-BD10-044D-A870-F864C852276D}"/>
              </a:ext>
            </a:extLst>
          </p:cNvPr>
          <p:cNvCxnSpPr>
            <a:cxnSpLocks/>
          </p:cNvCxnSpPr>
          <p:nvPr/>
        </p:nvCxnSpPr>
        <p:spPr>
          <a:xfrm>
            <a:off x="838200" y="1690688"/>
            <a:ext cx="1051560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551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36E83-A1DA-6D43-A3EF-1455039A0855}"/>
              </a:ext>
            </a:extLst>
          </p:cNvPr>
          <p:cNvSpPr>
            <a:spLocks noGrp="1"/>
          </p:cNvSpPr>
          <p:nvPr>
            <p:ph type="title"/>
          </p:nvPr>
        </p:nvSpPr>
        <p:spPr/>
        <p:txBody>
          <a:bodyPr/>
          <a:lstStyle/>
          <a:p>
            <a:r>
              <a:rPr lang="en-US" dirty="0"/>
              <a:t>Preston, 12 years-old (born October 2009)</a:t>
            </a:r>
          </a:p>
        </p:txBody>
      </p:sp>
      <p:sp>
        <p:nvSpPr>
          <p:cNvPr id="3" name="Content Placeholder 2">
            <a:extLst>
              <a:ext uri="{FF2B5EF4-FFF2-40B4-BE49-F238E27FC236}">
                <a16:creationId xmlns:a16="http://schemas.microsoft.com/office/drawing/2014/main" id="{0FBF507E-C043-B04A-B969-E774D68CCB74}"/>
              </a:ext>
            </a:extLst>
          </p:cNvPr>
          <p:cNvSpPr>
            <a:spLocks noGrp="1"/>
          </p:cNvSpPr>
          <p:nvPr>
            <p:ph idx="1"/>
          </p:nvPr>
        </p:nvSpPr>
        <p:spPr>
          <a:xfrm>
            <a:off x="838200" y="2141537"/>
            <a:ext cx="10650794" cy="4351338"/>
          </a:xfrm>
        </p:spPr>
        <p:txBody>
          <a:bodyPr/>
          <a:lstStyle/>
          <a:p>
            <a:r>
              <a:rPr lang="en-US" dirty="0"/>
              <a:t>Started on Breo 100/25 daily prior to starting OIT</a:t>
            </a:r>
          </a:p>
          <a:p>
            <a:r>
              <a:rPr lang="en-US" dirty="0"/>
              <a:t>Milk OIT: Slow protocol, start date 5/3/21, escalation every two weeks</a:t>
            </a:r>
          </a:p>
          <a:p>
            <a:r>
              <a:rPr lang="en-US" dirty="0"/>
              <a:t>On January 20</a:t>
            </a:r>
            <a:r>
              <a:rPr lang="en-US" baseline="30000" dirty="0"/>
              <a:t>th</a:t>
            </a:r>
            <a:r>
              <a:rPr lang="en-US" dirty="0"/>
              <a:t> 2022, during escalation visit he received 20 ml of milk:</a:t>
            </a:r>
          </a:p>
          <a:p>
            <a:pPr lvl="1"/>
            <a:r>
              <a:rPr lang="en-US" dirty="0"/>
              <a:t>20 minutes later C/O itchy mouth, no difficulty breathing or wheezing but appeared anxious, treated with Epinephrine 0.3 IM</a:t>
            </a:r>
          </a:p>
          <a:p>
            <a:pPr lvl="1"/>
            <a:r>
              <a:rPr lang="en-US" dirty="0"/>
              <a:t>within 2 minutes, generalized itching and giant hives that spread all over </a:t>
            </a:r>
          </a:p>
          <a:p>
            <a:pPr lvl="1"/>
            <a:r>
              <a:rPr lang="en-US" dirty="0"/>
              <a:t>Second Epinephrine 0.3 IM given, Benadryl 50mg and Zyrtec 10 mg</a:t>
            </a:r>
          </a:p>
          <a:p>
            <a:pPr lvl="1"/>
            <a:r>
              <a:rPr lang="en-US" dirty="0"/>
              <a:t>Throat clearing and cough, no wheezing; Nebulized Epinephrine 0.3 ml in 2 cc NS. 80 minutes later (asymptomatic 40M), Prednisone 20 mg x2 (2</a:t>
            </a:r>
            <a:r>
              <a:rPr lang="en-US" baseline="30000" dirty="0"/>
              <a:t>nd</a:t>
            </a:r>
            <a:r>
              <a:rPr lang="en-US" dirty="0"/>
              <a:t> 6 hours)</a:t>
            </a:r>
          </a:p>
          <a:p>
            <a:r>
              <a:rPr lang="en-US" dirty="0"/>
              <a:t>What would you do?</a:t>
            </a:r>
          </a:p>
        </p:txBody>
      </p:sp>
      <p:cxnSp>
        <p:nvCxnSpPr>
          <p:cNvPr id="4" name="Straight Connector 3">
            <a:extLst>
              <a:ext uri="{FF2B5EF4-FFF2-40B4-BE49-F238E27FC236}">
                <a16:creationId xmlns:a16="http://schemas.microsoft.com/office/drawing/2014/main" id="{99CE48C3-BD10-044D-A870-F864C852276D}"/>
              </a:ext>
            </a:extLst>
          </p:cNvPr>
          <p:cNvCxnSpPr>
            <a:cxnSpLocks/>
          </p:cNvCxnSpPr>
          <p:nvPr/>
        </p:nvCxnSpPr>
        <p:spPr>
          <a:xfrm>
            <a:off x="838200" y="1690688"/>
            <a:ext cx="1051560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1010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36E83-A1DA-6D43-A3EF-1455039A0855}"/>
              </a:ext>
            </a:extLst>
          </p:cNvPr>
          <p:cNvSpPr>
            <a:spLocks noGrp="1"/>
          </p:cNvSpPr>
          <p:nvPr>
            <p:ph type="title"/>
          </p:nvPr>
        </p:nvSpPr>
        <p:spPr/>
        <p:txBody>
          <a:bodyPr/>
          <a:lstStyle/>
          <a:p>
            <a:r>
              <a:rPr lang="en-US" dirty="0"/>
              <a:t>Preston, 12 years-old (born October 2009)</a:t>
            </a:r>
          </a:p>
        </p:txBody>
      </p:sp>
      <p:sp>
        <p:nvSpPr>
          <p:cNvPr id="3" name="Content Placeholder 2">
            <a:extLst>
              <a:ext uri="{FF2B5EF4-FFF2-40B4-BE49-F238E27FC236}">
                <a16:creationId xmlns:a16="http://schemas.microsoft.com/office/drawing/2014/main" id="{0FBF507E-C043-B04A-B969-E774D68CCB74}"/>
              </a:ext>
            </a:extLst>
          </p:cNvPr>
          <p:cNvSpPr>
            <a:spLocks noGrp="1"/>
          </p:cNvSpPr>
          <p:nvPr>
            <p:ph idx="1"/>
          </p:nvPr>
        </p:nvSpPr>
        <p:spPr>
          <a:xfrm>
            <a:off x="838200" y="2141537"/>
            <a:ext cx="10650794" cy="4351338"/>
          </a:xfrm>
        </p:spPr>
        <p:txBody>
          <a:bodyPr/>
          <a:lstStyle/>
          <a:p>
            <a:r>
              <a:rPr lang="en-US" dirty="0"/>
              <a:t>Discussed with parents all options, parents and patient wanted to continue OIT, with the desire to include milk in daily diet if achievable</a:t>
            </a:r>
          </a:p>
          <a:p>
            <a:r>
              <a:rPr lang="en-US" dirty="0"/>
              <a:t>Decreased the daily dose to 5ml milk (last tolerated dose was 15 ml)</a:t>
            </a:r>
          </a:p>
          <a:p>
            <a:r>
              <a:rPr lang="en-US" dirty="0"/>
              <a:t>Escalation every month </a:t>
            </a:r>
          </a:p>
          <a:p>
            <a:r>
              <a:rPr lang="en-US" dirty="0"/>
              <a:t>As of late May 22, he is taking 20 ml of milk daily </a:t>
            </a:r>
          </a:p>
          <a:p>
            <a:endParaRPr lang="en-US" dirty="0"/>
          </a:p>
        </p:txBody>
      </p:sp>
      <p:cxnSp>
        <p:nvCxnSpPr>
          <p:cNvPr id="4" name="Straight Connector 3">
            <a:extLst>
              <a:ext uri="{FF2B5EF4-FFF2-40B4-BE49-F238E27FC236}">
                <a16:creationId xmlns:a16="http://schemas.microsoft.com/office/drawing/2014/main" id="{99CE48C3-BD10-044D-A870-F864C852276D}"/>
              </a:ext>
            </a:extLst>
          </p:cNvPr>
          <p:cNvCxnSpPr>
            <a:cxnSpLocks/>
          </p:cNvCxnSpPr>
          <p:nvPr/>
        </p:nvCxnSpPr>
        <p:spPr>
          <a:xfrm>
            <a:off x="838200" y="1690688"/>
            <a:ext cx="1051560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1272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marL="285750" indent="-285750" algn="l">
          <a:buFont typeface="Arial" panose="020B0604020202020204" pitchFamily="34" charset="0"/>
          <a:buChar char="•"/>
          <a:defRPr sz="2400" dirty="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26246</TotalTime>
  <Words>1072</Words>
  <Application>Microsoft Macintosh PowerPoint</Application>
  <PresentationFormat>Widescreen</PresentationFormat>
  <Paragraphs>99</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Management of OIT Reactions</vt:lpstr>
      <vt:lpstr>What Do You Need To Do Before Starting OIT</vt:lpstr>
      <vt:lpstr>What Do You Need To Do Before Starting OIT</vt:lpstr>
      <vt:lpstr>What Do You Need To Do Before Starting OIT</vt:lpstr>
      <vt:lpstr>What Do You Need To Do During OIT</vt:lpstr>
      <vt:lpstr>Early Escalation Systemic Reactions</vt:lpstr>
      <vt:lpstr>Preston, 12 years-old (born October 2009)</vt:lpstr>
      <vt:lpstr>Preston, 12 years-old (born October 2009)</vt:lpstr>
      <vt:lpstr>Preston, 12 years-old (born October 2009)</vt:lpstr>
      <vt:lpstr>Late Escalation Systemic Reactions</vt:lpstr>
      <vt:lpstr>Triggered VS No Triggered Reactions</vt:lpstr>
      <vt:lpstr>Eosinophilic Reactions During OIT</vt:lpstr>
      <vt:lpstr>Eosinophilic Reactions During OIT</vt:lpstr>
      <vt:lpstr>Prevention and Treatment of ELORS / OITIGER</vt:lpstr>
      <vt:lpstr>Eosinophilic Reactions During OIT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 and Child Food Allergy and OIT Anxiety</dc:title>
  <dc:creator>Mohamed Yassin</dc:creator>
  <cp:lastModifiedBy>Richard Wasserman</cp:lastModifiedBy>
  <cp:revision>58</cp:revision>
  <cp:lastPrinted>2022-05-13T18:15:23Z</cp:lastPrinted>
  <dcterms:created xsi:type="dcterms:W3CDTF">2021-06-09T14:00:56Z</dcterms:created>
  <dcterms:modified xsi:type="dcterms:W3CDTF">2022-06-19T22:20:28Z</dcterms:modified>
</cp:coreProperties>
</file>