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3"/>
  </p:notesMasterIdLst>
  <p:sldIdLst>
    <p:sldId id="282" r:id="rId2"/>
    <p:sldId id="317" r:id="rId3"/>
    <p:sldId id="316" r:id="rId4"/>
    <p:sldId id="257" r:id="rId5"/>
    <p:sldId id="318" r:id="rId6"/>
    <p:sldId id="322" r:id="rId7"/>
    <p:sldId id="319" r:id="rId8"/>
    <p:sldId id="323" r:id="rId9"/>
    <p:sldId id="320" r:id="rId10"/>
    <p:sldId id="324" r:id="rId11"/>
    <p:sldId id="321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-80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-80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-80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-80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pitchFamily="-8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-8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-8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-8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pitchFamily="-8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19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61D8A"/>
    <a:srgbClr val="81000C"/>
    <a:srgbClr val="693F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82" autoAdjust="0"/>
    <p:restoredTop sz="90945" autoAdjust="0"/>
  </p:normalViewPr>
  <p:slideViewPr>
    <p:cSldViewPr snapToGrid="0" snapToObjects="1">
      <p:cViewPr varScale="1">
        <p:scale>
          <a:sx n="119" d="100"/>
          <a:sy n="119" d="100"/>
        </p:scale>
        <p:origin x="1552" y="176"/>
      </p:cViewPr>
      <p:guideLst>
        <p:guide orient="horz" pos="4319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45230-EC25-49D6-88DC-91843ACD89E3}" type="datetimeFigureOut">
              <a:rPr lang="en-US" smtClean="0"/>
              <a:pPr/>
              <a:t>6/19/22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0B952-86F2-455F-9961-792B177E79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093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C0B952-86F2-455F-9961-792B177E79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Same Side Corner Rectangle 5"/>
          <p:cNvSpPr/>
          <p:nvPr userDrawn="1"/>
        </p:nvSpPr>
        <p:spPr>
          <a:xfrm rot="5400000">
            <a:off x="448836" y="-216004"/>
            <a:ext cx="6407681" cy="7305355"/>
          </a:xfrm>
          <a:prstGeom prst="round2SameRect">
            <a:avLst>
              <a:gd name="adj1" fmla="val 4093"/>
              <a:gd name="adj2" fmla="val 0"/>
            </a:avLst>
          </a:prstGeom>
          <a:solidFill>
            <a:srgbClr val="B61D8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 Same Side Corner Rectangle 7"/>
          <p:cNvSpPr/>
          <p:nvPr userDrawn="1"/>
        </p:nvSpPr>
        <p:spPr>
          <a:xfrm rot="16200000" flipH="1">
            <a:off x="5156993" y="2628107"/>
            <a:ext cx="6407681" cy="1617133"/>
          </a:xfrm>
          <a:prstGeom prst="round2SameRect">
            <a:avLst>
              <a:gd name="adj1" fmla="val 16135"/>
              <a:gd name="adj2" fmla="val 0"/>
            </a:avLst>
          </a:prstGeom>
          <a:solidFill>
            <a:srgbClr val="5959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6325" y="2283951"/>
            <a:ext cx="6839030" cy="606885"/>
          </a:xfrm>
        </p:spPr>
        <p:txBody>
          <a:bodyPr>
            <a:noAutofit/>
          </a:bodyPr>
          <a:lstStyle>
            <a:lvl1pPr algn="l">
              <a:defRPr sz="3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325" y="2918709"/>
            <a:ext cx="6839030" cy="703943"/>
          </a:xfrm>
        </p:spPr>
        <p:txBody>
          <a:bodyPr>
            <a:normAutofit/>
          </a:bodyPr>
          <a:lstStyle>
            <a:lvl1pPr marL="0" indent="0" algn="l">
              <a:lnSpc>
                <a:spcPts val="1800"/>
              </a:lnSpc>
              <a:spcBef>
                <a:spcPts val="0"/>
              </a:spcBef>
              <a:buNone/>
              <a:defRPr sz="1500" i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  <a:p>
            <a:r>
              <a:rPr lang="en-US" dirty="0"/>
              <a:t>Date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 Same Side Corner Rectangle 8"/>
          <p:cNvSpPr/>
          <p:nvPr userDrawn="1"/>
        </p:nvSpPr>
        <p:spPr>
          <a:xfrm rot="5400000">
            <a:off x="-20374" y="253207"/>
            <a:ext cx="6407681" cy="6366934"/>
          </a:xfrm>
          <a:prstGeom prst="round2SameRect">
            <a:avLst>
              <a:gd name="adj1" fmla="val 3502"/>
              <a:gd name="adj2" fmla="val 0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309521" y="2887583"/>
            <a:ext cx="7913910" cy="606885"/>
          </a:xfrm>
        </p:spPr>
        <p:txBody>
          <a:bodyPr>
            <a:noAutofit/>
          </a:bodyPr>
          <a:lstStyle>
            <a:lvl1pPr algn="l">
              <a:defRPr sz="3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309521" y="3570460"/>
            <a:ext cx="6400800" cy="703943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0" name="Picture 9" descr="MCCH_Full_Stk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52059" y="6217298"/>
            <a:ext cx="1792637" cy="5073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C-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bug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949825" y="1481138"/>
            <a:ext cx="4194175" cy="432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sz="26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800100" indent="-342900">
              <a:buClr>
                <a:schemeClr val="tx1"/>
              </a:buClr>
              <a:buFont typeface="Lucida Grande"/>
              <a:buChar char="–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 text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FFC863-A8EA-4A41-821C-DAF13BF888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ound Same Side Corner Rectangle 9"/>
          <p:cNvSpPr/>
          <p:nvPr userDrawn="1"/>
        </p:nvSpPr>
        <p:spPr>
          <a:xfrm>
            <a:off x="233363" y="169863"/>
            <a:ext cx="8673570" cy="3778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B61D8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MCCH_Full_Stk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52059" y="6217298"/>
            <a:ext cx="1792637" cy="5073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C-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bug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949825" y="1481138"/>
            <a:ext cx="4194175" cy="432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FFC863-A8EA-4A41-821C-DAF13BF888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ound Same Side Corner Rectangle 9"/>
          <p:cNvSpPr/>
          <p:nvPr userDrawn="1"/>
        </p:nvSpPr>
        <p:spPr>
          <a:xfrm>
            <a:off x="233363" y="169863"/>
            <a:ext cx="8673570" cy="3778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B61D8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MCCH_Full_Stk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52059" y="6217298"/>
            <a:ext cx="1792637" cy="50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161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C-Blank B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Same Side Corner Rectangle 1"/>
          <p:cNvSpPr/>
          <p:nvPr userDrawn="1"/>
        </p:nvSpPr>
        <p:spPr>
          <a:xfrm>
            <a:off x="233363" y="169863"/>
            <a:ext cx="8673570" cy="377825"/>
          </a:xfrm>
          <a:prstGeom prst="round2SameRect">
            <a:avLst>
              <a:gd name="adj1" fmla="val 50000"/>
              <a:gd name="adj2" fmla="val 0"/>
            </a:avLst>
          </a:prstGeom>
          <a:solidFill>
            <a:srgbClr val="B61D8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7" descr="bug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949825" y="1481138"/>
            <a:ext cx="4194175" cy="432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FFC863-A8EA-4A41-821C-DAF13BF888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9" descr="MCCH_Full_Stk.png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52059" y="6217298"/>
            <a:ext cx="1792637" cy="50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526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bug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949825" y="1481138"/>
            <a:ext cx="4194175" cy="432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greenheader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33363" y="169863"/>
            <a:ext cx="890905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marL="173038" indent="-173038">
              <a:buFont typeface="Arial"/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FC1215B-1E46-47B9-99FA-8F12023473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2" name="Picture 11" descr="MCCH_Full_Stk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52059" y="6217298"/>
            <a:ext cx="1792637" cy="50735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bug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4949825" y="1481138"/>
            <a:ext cx="4194175" cy="432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greenheader.jp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233363" y="169863"/>
            <a:ext cx="8909050" cy="37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712557"/>
            <a:ext cx="8229600" cy="81393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marL="173038" indent="-173038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1141611-4561-4009-9147-C207DFBE3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 descr="MCCH_Full_Stk.png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252059" y="6217298"/>
            <a:ext cx="1792637" cy="50735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712788"/>
            <a:ext cx="8229600" cy="814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25563" y="6410325"/>
            <a:ext cx="4071937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410325"/>
            <a:ext cx="868363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fld id="{6E262101-0734-4015-BF59-F1ECF7CEE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2" r:id="rId4"/>
    <p:sldLayoutId id="2147483713" r:id="rId5"/>
    <p:sldLayoutId id="2147483710" r:id="rId6"/>
    <p:sldLayoutId id="2147483711" r:id="rId7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500" kern="1200">
          <a:solidFill>
            <a:schemeClr val="tx1"/>
          </a:solidFill>
          <a:latin typeface="Arial" pitchFamily="34" charset="0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charset="0"/>
          <a:ea typeface="ヒラギノ角ゴ Pro W3" charset="-128"/>
          <a:cs typeface="ヒラギノ角ゴ Pro W3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charset="0"/>
          <a:ea typeface="ヒラギノ角ゴ Pro W3" charset="-128"/>
          <a:cs typeface="ヒラギノ角ゴ Pro W3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charset="0"/>
          <a:ea typeface="ヒラギノ角ゴ Pro W3" charset="-128"/>
          <a:cs typeface="ヒラギノ角ゴ Pro W3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charset="0"/>
          <a:ea typeface="ヒラギノ角ゴ Pro W3" charset="-128"/>
          <a:cs typeface="ヒラギノ角ゴ Pro W3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173038" indent="-173038" algn="l" defTabSz="457200" rtl="0" eaLnBrk="0" fontAlgn="base" hangingPunct="0">
        <a:lnSpc>
          <a:spcPts val="2200"/>
        </a:lnSpc>
        <a:spcBef>
          <a:spcPct val="20000"/>
        </a:spcBef>
        <a:spcAft>
          <a:spcPct val="0"/>
        </a:spcAft>
        <a:buClr>
          <a:schemeClr val="tx2"/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defTabSz="457200" rtl="0" eaLnBrk="0" fontAlgn="base" hangingPunct="0">
        <a:lnSpc>
          <a:spcPts val="1900"/>
        </a:lnSpc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457200" rtl="0" eaLnBrk="0" fontAlgn="base" hangingPunct="0">
        <a:lnSpc>
          <a:spcPts val="1900"/>
        </a:lnSpc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marL="1600200" indent="-228600" algn="l" defTabSz="457200" rtl="0" eaLnBrk="0" fontAlgn="base" hangingPunct="0">
        <a:lnSpc>
          <a:spcPts val="1900"/>
        </a:lnSpc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lnSpc>
          <a:spcPts val="1900"/>
        </a:lnSpc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755229"/>
            <a:ext cx="7305675" cy="1535504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0000" dist="137287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MCCH_Full_Hor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59029" y="5154956"/>
            <a:ext cx="5664200" cy="666377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OIT Maintenance Options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E7C2BE8-12A8-7BDE-2E96-D861A2D483B8}"/>
              </a:ext>
            </a:extLst>
          </p:cNvPr>
          <p:cNvSpPr txBox="1"/>
          <p:nvPr/>
        </p:nvSpPr>
        <p:spPr>
          <a:xfrm>
            <a:off x="1688951" y="3797449"/>
            <a:ext cx="35872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Richard L. Wasserman, MD, PhD</a:t>
            </a:r>
          </a:p>
        </p:txBody>
      </p:sp>
      <p:pic>
        <p:nvPicPr>
          <p:cNvPr id="8" name="Picture 7" descr="PT-PresArt-001.png">
            <a:extLst>
              <a:ext uri="{FF2B5EF4-FFF2-40B4-BE49-F238E27FC236}">
                <a16:creationId xmlns:a16="http://schemas.microsoft.com/office/drawing/2014/main" id="{64201EDB-047F-9A12-0BD7-19978209FBFD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65333" y="177800"/>
            <a:ext cx="2904068" cy="547937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7" presetClass="path" presetSubtype="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8611 -0.00231 L 0.21632 0.04074 C 0.20157 0.05047 0.17986 0.05579 0.15695 0.05579 C 0.13108 0.05579 0.11025 0.05047 0.09549 0.04074 L 0.02587 -0.00231 " pathEditMode="relative" rAng="0" ptsTypes="FffFF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21" y="28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CF177-6CBD-C6F1-D797-8682C8F20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Sustained Unresponsiveness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C6649C-B20B-587C-0F90-C9C45C5A0F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 </a:t>
            </a:r>
            <a:r>
              <a:rPr lang="en-US" sz="2800" dirty="0"/>
              <a:t>≠</a:t>
            </a:r>
            <a:r>
              <a:rPr lang="en-US" sz="2400" dirty="0"/>
              <a:t> </a:t>
            </a:r>
            <a:r>
              <a:rPr lang="en-US" dirty="0"/>
              <a:t>never allergic </a:t>
            </a:r>
            <a:r>
              <a:rPr lang="en-US" sz="2800" dirty="0"/>
              <a:t>≠</a:t>
            </a:r>
            <a:r>
              <a:rPr lang="en-US" dirty="0"/>
              <a:t> </a:t>
            </a:r>
            <a:r>
              <a:rPr lang="en-US"/>
              <a:t>naturally acquired</a:t>
            </a:r>
            <a:r>
              <a:rPr lang="en-US" sz="2800"/>
              <a:t>≠</a:t>
            </a:r>
            <a:r>
              <a:rPr lang="en-US" sz="2400"/>
              <a:t> </a:t>
            </a:r>
            <a:r>
              <a:rPr lang="en-US" dirty="0"/>
              <a:t>tolerance</a:t>
            </a:r>
          </a:p>
          <a:p>
            <a:r>
              <a:rPr lang="en-US" dirty="0"/>
              <a:t>What should be the avoidance period prior to SU challenge?</a:t>
            </a:r>
          </a:p>
          <a:p>
            <a:pPr lvl="1"/>
            <a:r>
              <a:rPr lang="en-US" dirty="0"/>
              <a:t>At least two weeks</a:t>
            </a:r>
          </a:p>
          <a:p>
            <a:pPr lvl="1"/>
            <a:r>
              <a:rPr lang="en-US" dirty="0"/>
              <a:t>One month? Three months? Longer?</a:t>
            </a:r>
          </a:p>
          <a:p>
            <a:r>
              <a:rPr lang="en-US" dirty="0"/>
              <a:t>Common foods – Who cares?</a:t>
            </a:r>
          </a:p>
          <a:p>
            <a:r>
              <a:rPr lang="en-US" dirty="0"/>
              <a:t>Foods not routinely eaten – How secure can one be?</a:t>
            </a:r>
          </a:p>
          <a:p>
            <a:r>
              <a:rPr lang="en-US" dirty="0"/>
              <a:t>Is sustained unresponsiveness an artificial research endpoint with no practical clinical relevance?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344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FDEDB-3E47-2B4F-1438-1096F3E3D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Palforzia Maintenance Frequency Reduction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AF76CA-F1D2-2A28-E737-297132F2EC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27175"/>
            <a:ext cx="6804212" cy="4838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764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02449-6355-168E-8BCF-7AC81B5D4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OIT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1C7091-37E4-F131-CE0A-5C122B9C4D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Cross contamination protection</a:t>
            </a:r>
          </a:p>
          <a:p>
            <a:endParaRPr lang="en-US" dirty="0"/>
          </a:p>
          <a:p>
            <a:r>
              <a:rPr lang="en-US" dirty="0"/>
              <a:t>Bite proof</a:t>
            </a:r>
          </a:p>
          <a:p>
            <a:endParaRPr lang="en-US" dirty="0"/>
          </a:p>
          <a:p>
            <a:r>
              <a:rPr lang="en-US" dirty="0"/>
              <a:t>Free eating</a:t>
            </a:r>
          </a:p>
          <a:p>
            <a:endParaRPr lang="en-US" dirty="0"/>
          </a:p>
          <a:p>
            <a:r>
              <a:rPr lang="en-US" dirty="0"/>
              <a:t>Sustained unresponsiveness</a:t>
            </a:r>
          </a:p>
        </p:txBody>
      </p:sp>
    </p:spTree>
    <p:extLst>
      <p:ext uri="{BB962C8B-B14F-4D97-AF65-F5344CB8AC3E}">
        <p14:creationId xmlns:p14="http://schemas.microsoft.com/office/powerpoint/2010/main" val="3465519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1E753-4B12-BA11-B8A3-BD526428F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Dallas Food Allergy Center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05A63-7843-0E29-38A4-3EE96BDC3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Original Protocol</a:t>
            </a:r>
          </a:p>
          <a:p>
            <a:pPr lvl="1"/>
            <a:r>
              <a:rPr lang="en-US" dirty="0"/>
              <a:t>Dose twice a day during escalation and for 3 months on maintenance</a:t>
            </a:r>
          </a:p>
          <a:p>
            <a:pPr lvl="1"/>
            <a:r>
              <a:rPr lang="en-US" dirty="0"/>
              <a:t>After 3 months, dose daily indefinitely</a:t>
            </a:r>
          </a:p>
          <a:p>
            <a:r>
              <a:rPr lang="en-US" dirty="0"/>
              <a:t>Revised Protocol through 2019</a:t>
            </a:r>
          </a:p>
          <a:p>
            <a:pPr lvl="1"/>
            <a:r>
              <a:rPr lang="en-US" dirty="0"/>
              <a:t>Dose daily during escalation</a:t>
            </a:r>
          </a:p>
          <a:p>
            <a:pPr lvl="1"/>
            <a:r>
              <a:rPr lang="en-US" dirty="0"/>
              <a:t>Dose daily indefinitely or until sustained unresponsiveness challenge</a:t>
            </a:r>
          </a:p>
          <a:p>
            <a:r>
              <a:rPr lang="en-US" dirty="0"/>
              <a:t>2019 further revisions after FAST meeting</a:t>
            </a:r>
          </a:p>
        </p:txBody>
      </p:sp>
    </p:spTree>
    <p:extLst>
      <p:ext uri="{BB962C8B-B14F-4D97-AF65-F5344CB8AC3E}">
        <p14:creationId xmlns:p14="http://schemas.microsoft.com/office/powerpoint/2010/main" val="581465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90055-509E-739B-0B51-F78FF7F816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Dave Fitzhugh – Allergy Partners of Chapel Hill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D3099-4670-CE1A-335A-90C54CF43F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First 6 months maintenance daily</a:t>
            </a:r>
          </a:p>
          <a:p>
            <a:r>
              <a:rPr lang="en-US" sz="2800" dirty="0"/>
              <a:t>After 6 months of daily maintenance measure </a:t>
            </a:r>
            <a:r>
              <a:rPr lang="en-US" sz="2800" dirty="0" err="1"/>
              <a:t>sIgE</a:t>
            </a:r>
            <a:endParaRPr lang="en-US" sz="2800" dirty="0"/>
          </a:p>
          <a:p>
            <a:endParaRPr lang="en-US" sz="2800" dirty="0"/>
          </a:p>
          <a:p>
            <a:pPr lvl="1"/>
            <a:r>
              <a:rPr lang="en-US" sz="2400" dirty="0"/>
              <a:t>If the </a:t>
            </a:r>
            <a:r>
              <a:rPr lang="en-US" sz="2400" dirty="0" err="1"/>
              <a:t>sIgE</a:t>
            </a:r>
            <a:r>
              <a:rPr lang="en-US" sz="2400" dirty="0"/>
              <a:t> has decreased by &gt;50% from pre-start, change to 3/7 days a week, typically on a Mon/Wed/Fri schedule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If the </a:t>
            </a:r>
            <a:r>
              <a:rPr lang="en-US" sz="2400" dirty="0" err="1"/>
              <a:t>sIgE</a:t>
            </a:r>
            <a:r>
              <a:rPr lang="en-US" sz="2400" dirty="0"/>
              <a:t> has decreased by 25-50% (i.e., 50-75% of prestart value), change to 5/7 days a week, usually Mon - Fri and weekends off.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If </a:t>
            </a:r>
            <a:r>
              <a:rPr lang="en-US" sz="2400" dirty="0" err="1"/>
              <a:t>sIgE</a:t>
            </a:r>
            <a:r>
              <a:rPr lang="en-US" sz="2400" dirty="0"/>
              <a:t> decrease is &lt;25%, continue daily dosing and recheck in 6 months.</a:t>
            </a:r>
          </a:p>
          <a:p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59A1C60-F493-23F1-59E8-BA223E5C3F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57250"/>
            <a:ext cx="9525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8542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38901-7DCD-6CE6-53E6-864816113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Palforzia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B2C351-7C78-1AEE-C51A-1E048365F1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Current label</a:t>
            </a:r>
          </a:p>
          <a:p>
            <a:pPr lvl="1"/>
            <a:r>
              <a:rPr lang="en-US" dirty="0"/>
              <a:t>Daily dosing indefinitely</a:t>
            </a:r>
          </a:p>
          <a:p>
            <a:r>
              <a:rPr lang="en-US" dirty="0"/>
              <a:t>Alternate maintenance regimens after 1 year of daily dosing</a:t>
            </a:r>
          </a:p>
          <a:p>
            <a:pPr lvl="1"/>
            <a:r>
              <a:rPr lang="en-US" dirty="0"/>
              <a:t>Daily dosing for 28 weeks</a:t>
            </a:r>
          </a:p>
          <a:p>
            <a:pPr lvl="1"/>
            <a:r>
              <a:rPr lang="en-US" dirty="0"/>
              <a:t>Daily dosing for another 56 weeks</a:t>
            </a:r>
          </a:p>
          <a:p>
            <a:pPr lvl="1"/>
            <a:r>
              <a:rPr lang="en-US" dirty="0"/>
              <a:t>Every other day for 4 weeks then twice weekly for 24 weeks</a:t>
            </a:r>
          </a:p>
          <a:p>
            <a:pPr lvl="1"/>
            <a:r>
              <a:rPr lang="en-US" dirty="0"/>
              <a:t>Daily for 4 weeks the every other day for 24 weeks then every other week for 24 weeks</a:t>
            </a:r>
          </a:p>
          <a:p>
            <a:pPr lvl="1"/>
            <a:r>
              <a:rPr lang="en-US" dirty="0"/>
              <a:t>Daily for 4 weeks the every other day for 24 weeks twice a week for 24 weeks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670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617A4-B482-07B9-C2C3-BB2312036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Palforzia Maintenance Frequency Reduction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3CB4B63-1F33-20A5-0841-A14B80CC79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81093"/>
            <a:ext cx="9144000" cy="453491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2BF464E-0338-364A-CE2C-6BDF18EB4069}"/>
              </a:ext>
            </a:extLst>
          </p:cNvPr>
          <p:cNvSpPr txBox="1"/>
          <p:nvPr/>
        </p:nvSpPr>
        <p:spPr>
          <a:xfrm>
            <a:off x="3442447" y="1342509"/>
            <a:ext cx="1479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Daily Dosing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1A42A9D-E61C-2330-2B00-11892BD03ED5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2097741" y="1527175"/>
            <a:ext cx="1344706" cy="34465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F0EDCB44-6C28-DCDE-85E7-703C5DF6B0CD}"/>
              </a:ext>
            </a:extLst>
          </p:cNvPr>
          <p:cNvCxnSpPr>
            <a:cxnSpLocks/>
          </p:cNvCxnSpPr>
          <p:nvPr/>
        </p:nvCxnSpPr>
        <p:spPr>
          <a:xfrm flipH="1">
            <a:off x="2554941" y="1615713"/>
            <a:ext cx="1039906" cy="2561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2F606B3-DD93-C207-6747-0DA0F6798B93}"/>
              </a:ext>
            </a:extLst>
          </p:cNvPr>
          <p:cNvCxnSpPr>
            <a:cxnSpLocks/>
          </p:cNvCxnSpPr>
          <p:nvPr/>
        </p:nvCxnSpPr>
        <p:spPr>
          <a:xfrm flipH="1">
            <a:off x="3679115" y="1659647"/>
            <a:ext cx="100405" cy="48471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3D1C4A7-D37C-306F-70D1-8F6B4BDE705E}"/>
              </a:ext>
            </a:extLst>
          </p:cNvPr>
          <p:cNvCxnSpPr>
            <a:cxnSpLocks/>
          </p:cNvCxnSpPr>
          <p:nvPr/>
        </p:nvCxnSpPr>
        <p:spPr>
          <a:xfrm>
            <a:off x="3887096" y="1684323"/>
            <a:ext cx="0" cy="22212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69B6F659-DF45-2D2F-29A6-6EC975193C5A}"/>
              </a:ext>
            </a:extLst>
          </p:cNvPr>
          <p:cNvCxnSpPr>
            <a:cxnSpLocks/>
          </p:cNvCxnSpPr>
          <p:nvPr/>
        </p:nvCxnSpPr>
        <p:spPr>
          <a:xfrm>
            <a:off x="4724400" y="1699503"/>
            <a:ext cx="439271" cy="7496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9FFE5BC-E97C-C2B4-20E0-923A9E179685}"/>
              </a:ext>
            </a:extLst>
          </p:cNvPr>
          <p:cNvCxnSpPr>
            <a:cxnSpLocks/>
          </p:cNvCxnSpPr>
          <p:nvPr/>
        </p:nvCxnSpPr>
        <p:spPr>
          <a:xfrm>
            <a:off x="4804724" y="1699503"/>
            <a:ext cx="559758" cy="20250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A7FB0F0-9577-C9DA-44AE-E00AD1BFE231}"/>
              </a:ext>
            </a:extLst>
          </p:cNvPr>
          <p:cNvCxnSpPr>
            <a:cxnSpLocks/>
          </p:cNvCxnSpPr>
          <p:nvPr/>
        </p:nvCxnSpPr>
        <p:spPr>
          <a:xfrm>
            <a:off x="4831977" y="1583071"/>
            <a:ext cx="2004144" cy="86609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99CF3B6-477E-2317-5722-0FBB96382CF9}"/>
              </a:ext>
            </a:extLst>
          </p:cNvPr>
          <p:cNvCxnSpPr>
            <a:cxnSpLocks/>
          </p:cNvCxnSpPr>
          <p:nvPr/>
        </p:nvCxnSpPr>
        <p:spPr>
          <a:xfrm>
            <a:off x="4807231" y="1583071"/>
            <a:ext cx="1946059" cy="184592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6477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04D29-0574-ED84-3BC7-9971250A0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Texas Children’s – Carla Davis, et 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7C2A1-613B-B3C4-BFA4-7005A25E2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11/17 patients completed</a:t>
            </a:r>
          </a:p>
          <a:p>
            <a:r>
              <a:rPr lang="en-US" dirty="0"/>
              <a:t>One year biweekly escalation</a:t>
            </a:r>
          </a:p>
          <a:p>
            <a:r>
              <a:rPr lang="en-US" dirty="0"/>
              <a:t>Maintenance dose – 3,900mg peanut protein</a:t>
            </a:r>
          </a:p>
          <a:p>
            <a:r>
              <a:rPr lang="en-US" dirty="0"/>
              <a:t>Maintenance schedule – daily for 2 years</a:t>
            </a:r>
          </a:p>
          <a:p>
            <a:r>
              <a:rPr lang="en-US" dirty="0"/>
              <a:t>Maximum tolerated dose of 26,225mg peanut protein decreased significantly after 1 month avoidance</a:t>
            </a:r>
          </a:p>
          <a:p>
            <a:r>
              <a:rPr lang="en-US" dirty="0"/>
              <a:t>Most patients had a dramatic fall in </a:t>
            </a:r>
            <a:r>
              <a:rPr lang="en-US" dirty="0" err="1"/>
              <a:t>sIgE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2270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AE1A02-FCA6-9149-62B9-A99D4AFAB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POISED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EFAF8-CDD9-3C13-017E-7D664FC77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Treatment for 104 weeks – 4000mg</a:t>
            </a:r>
          </a:p>
          <a:p>
            <a:r>
              <a:rPr lang="en-US" dirty="0"/>
              <a:t>13 week avoidance or reduced dose (300mg) then challenge with 4000mg</a:t>
            </a:r>
          </a:p>
          <a:p>
            <a:pPr lvl="1"/>
            <a:r>
              <a:rPr lang="en-US" dirty="0"/>
              <a:t>35% of the avoidance group passed</a:t>
            </a:r>
          </a:p>
          <a:p>
            <a:pPr lvl="1"/>
            <a:r>
              <a:rPr lang="en-US" dirty="0"/>
              <a:t>54% of the 300mg group passed</a:t>
            </a:r>
          </a:p>
          <a:p>
            <a:r>
              <a:rPr lang="en-US" dirty="0"/>
              <a:t>Interpretations</a:t>
            </a:r>
          </a:p>
          <a:p>
            <a:pPr lvl="1"/>
            <a:r>
              <a:rPr lang="en-US" dirty="0"/>
              <a:t>After two years only 35% maintained desensitization for 13 weeks</a:t>
            </a:r>
          </a:p>
          <a:p>
            <a:pPr lvl="1"/>
            <a:r>
              <a:rPr lang="en-US" dirty="0"/>
              <a:t>Reducing maintenance after two years reduces desensitization</a:t>
            </a:r>
          </a:p>
          <a:p>
            <a:r>
              <a:rPr lang="en-US" dirty="0"/>
              <a:t>Conclusion</a:t>
            </a:r>
          </a:p>
          <a:p>
            <a:pPr lvl="1"/>
            <a:r>
              <a:rPr lang="en-US" dirty="0"/>
              <a:t>Higher maintenance is more effective</a:t>
            </a:r>
          </a:p>
        </p:txBody>
      </p:sp>
    </p:spTree>
    <p:extLst>
      <p:ext uri="{BB962C8B-B14F-4D97-AF65-F5344CB8AC3E}">
        <p14:creationId xmlns:p14="http://schemas.microsoft.com/office/powerpoint/2010/main" val="40882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E7FD0-7D38-1833-0C3F-59CF3BEF0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Sustained Unresponsiveness - DFAC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96946A-3B6B-81B6-BD83-3A0D07C88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Maintenance dosing for at least 3 years</a:t>
            </a:r>
          </a:p>
          <a:p>
            <a:r>
              <a:rPr lang="en-US" dirty="0"/>
              <a:t>No significant reactions for at least 2 years</a:t>
            </a:r>
          </a:p>
          <a:p>
            <a:r>
              <a:rPr lang="en-US" dirty="0"/>
              <a:t>If pre-OIT </a:t>
            </a:r>
            <a:r>
              <a:rPr lang="en-US" dirty="0" err="1"/>
              <a:t>sIgE</a:t>
            </a:r>
            <a:r>
              <a:rPr lang="en-US" dirty="0"/>
              <a:t> &gt;10kU/mL and </a:t>
            </a:r>
            <a:r>
              <a:rPr lang="en-US" dirty="0" err="1"/>
              <a:t>sIgE</a:t>
            </a:r>
            <a:r>
              <a:rPr lang="en-US" dirty="0"/>
              <a:t> &lt;2kU/mL</a:t>
            </a:r>
          </a:p>
          <a:p>
            <a:r>
              <a:rPr lang="en-US" dirty="0"/>
              <a:t>If pre-OIT </a:t>
            </a:r>
            <a:r>
              <a:rPr lang="en-US" dirty="0" err="1"/>
              <a:t>sIgE</a:t>
            </a:r>
            <a:r>
              <a:rPr lang="en-US" dirty="0"/>
              <a:t> &lt;10kU/mL and </a:t>
            </a:r>
            <a:r>
              <a:rPr lang="en-US" dirty="0" err="1"/>
              <a:t>sIgE</a:t>
            </a:r>
            <a:r>
              <a:rPr lang="en-US" dirty="0"/>
              <a:t> &lt;1kU/mL</a:t>
            </a:r>
          </a:p>
          <a:p>
            <a:pPr lvl="1"/>
            <a:r>
              <a:rPr lang="en-US" dirty="0"/>
              <a:t>Significant reduction in SPT</a:t>
            </a:r>
          </a:p>
          <a:p>
            <a:r>
              <a:rPr lang="en-US" dirty="0"/>
              <a:t>Challenge to 3x maintenance dose</a:t>
            </a:r>
          </a:p>
          <a:p>
            <a:r>
              <a:rPr lang="en-US" dirty="0"/>
              <a:t>If the challenge is passed, recommend dosing once a week</a:t>
            </a:r>
          </a:p>
          <a:p>
            <a:r>
              <a:rPr lang="en-US" dirty="0"/>
              <a:t>~90% of DFAC patients meeting these criteria pass</a:t>
            </a:r>
          </a:p>
          <a:p>
            <a:r>
              <a:rPr lang="en-US" dirty="0"/>
              <a:t>Many eligible patients decline the SU challenge</a:t>
            </a:r>
          </a:p>
        </p:txBody>
      </p:sp>
    </p:spTree>
    <p:extLst>
      <p:ext uri="{BB962C8B-B14F-4D97-AF65-F5344CB8AC3E}">
        <p14:creationId xmlns:p14="http://schemas.microsoft.com/office/powerpoint/2010/main" val="2180289571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Theme">
  <a:themeElements>
    <a:clrScheme name="Custom 34">
      <a:dk1>
        <a:sysClr val="windowText" lastClr="000000"/>
      </a:dk1>
      <a:lt1>
        <a:sysClr val="window" lastClr="FFFFFF"/>
      </a:lt1>
      <a:dk2>
        <a:srgbClr val="D8011D"/>
      </a:dk2>
      <a:lt2>
        <a:srgbClr val="FFFFFF"/>
      </a:lt2>
      <a:accent1>
        <a:srgbClr val="737476"/>
      </a:accent1>
      <a:accent2>
        <a:srgbClr val="000000"/>
      </a:accent2>
      <a:accent3>
        <a:srgbClr val="D8001D"/>
      </a:accent3>
      <a:accent4>
        <a:srgbClr val="6E6F73"/>
      </a:accent4>
      <a:accent5>
        <a:srgbClr val="FFFFFF"/>
      </a:accent5>
      <a:accent6>
        <a:srgbClr val="FFFFFF"/>
      </a:accent6>
      <a:hlink>
        <a:srgbClr val="000000"/>
      </a:hlink>
      <a:folHlink>
        <a:srgbClr val="000000"/>
      </a:folHlink>
    </a:clrScheme>
    <a:fontScheme name="6_Office Theme">
      <a:majorFont>
        <a:latin typeface=""/>
        <a:ea typeface="ヒラギノ角ゴ Pro W3"/>
        <a:cs typeface="ヒラギノ角ゴ Pro W3"/>
      </a:majorFont>
      <a:minorFont>
        <a:latin typeface="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3423</TotalTime>
  <Words>510</Words>
  <Application>Microsoft Macintosh PowerPoint</Application>
  <PresentationFormat>On-screen Show (4:3)</PresentationFormat>
  <Paragraphs>78</Paragraphs>
  <Slides>11</Slides>
  <Notes>1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Lucida Grande</vt:lpstr>
      <vt:lpstr>6_Office Theme</vt:lpstr>
      <vt:lpstr>OIT Maintenance Options</vt:lpstr>
      <vt:lpstr>OIT Goals</vt:lpstr>
      <vt:lpstr>Dallas Food Allergy Center</vt:lpstr>
      <vt:lpstr>Dave Fitzhugh – Allergy Partners of Chapel Hill</vt:lpstr>
      <vt:lpstr>Palforzia</vt:lpstr>
      <vt:lpstr>Palforzia Maintenance Frequency Reduction</vt:lpstr>
      <vt:lpstr>Texas Children’s – Carla Davis, et al</vt:lpstr>
      <vt:lpstr>POISED Study</vt:lpstr>
      <vt:lpstr>Sustained Unresponsiveness - DFAC</vt:lpstr>
      <vt:lpstr>Is Sustained Unresponsiveness Important?</vt:lpstr>
      <vt:lpstr>Palforzia Maintenance Frequency Reduction </vt:lpstr>
    </vt:vector>
  </TitlesOfParts>
  <Company>AvreaFoster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Mary Winkler</dc:creator>
  <cp:lastModifiedBy>Richard Wasserman</cp:lastModifiedBy>
  <cp:revision>225</cp:revision>
  <cp:lastPrinted>2011-03-17T16:28:40Z</cp:lastPrinted>
  <dcterms:created xsi:type="dcterms:W3CDTF">2011-03-11T16:43:09Z</dcterms:created>
  <dcterms:modified xsi:type="dcterms:W3CDTF">2022-06-19T22:18:48Z</dcterms:modified>
</cp:coreProperties>
</file>