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460" r:id="rId2"/>
    <p:sldId id="454" r:id="rId3"/>
    <p:sldId id="461" r:id="rId4"/>
    <p:sldId id="462" r:id="rId5"/>
    <p:sldId id="446" r:id="rId6"/>
  </p:sldIdLst>
  <p:sldSz cx="9144000" cy="5143500" type="screen16x9"/>
  <p:notesSz cx="7010400" cy="92964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6">
          <p15:clr>
            <a:srgbClr val="A4A3A4"/>
          </p15:clr>
        </p15:guide>
        <p15:guide id="2" orient="horz" pos="1299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1">
          <p15:clr>
            <a:srgbClr val="A4A3A4"/>
          </p15:clr>
        </p15:guide>
        <p15:guide id="5" orient="horz" pos="3239">
          <p15:clr>
            <a:srgbClr val="A4A3A4"/>
          </p15:clr>
        </p15:guide>
        <p15:guide id="6" pos="1872">
          <p15:clr>
            <a:srgbClr val="A4A3A4"/>
          </p15:clr>
        </p15:guide>
        <p15:guide id="7" pos="5471">
          <p15:clr>
            <a:srgbClr val="A4A3A4"/>
          </p15:clr>
        </p15:guide>
        <p15:guide id="8" pos="2824">
          <p15:clr>
            <a:srgbClr val="A4A3A4"/>
          </p15:clr>
        </p15:guide>
        <p15:guide id="9" pos="34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9A"/>
    <a:srgbClr val="ED7420"/>
    <a:srgbClr val="E8A270"/>
    <a:srgbClr val="CBD057"/>
    <a:srgbClr val="BFE4FF"/>
    <a:srgbClr val="40B0FF"/>
    <a:srgbClr val="D0E2C1"/>
    <a:srgbClr val="A1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77" autoAdjust="0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592" y="184"/>
      </p:cViewPr>
      <p:guideLst>
        <p:guide orient="horz" pos="196"/>
        <p:guide orient="horz" pos="1299"/>
        <p:guide orient="horz"/>
        <p:guide orient="horz" pos="81"/>
        <p:guide orient="horz" pos="3239"/>
        <p:guide pos="1872"/>
        <p:guide pos="5471"/>
        <p:guide pos="2824"/>
        <p:guide pos="34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771D850-CB48-EA46-B86C-8B9EC04F9A57}" type="datetimeFigureOut">
              <a:rPr lang="en-US"/>
              <a:pPr>
                <a:defRPr/>
              </a:pPr>
              <a:t>6/19/22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130DA96-6027-C844-B126-D05989297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9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C0B2FDE9-11B8-BA47-857E-22DEF2C7766D}" type="datetimeFigureOut">
              <a:rPr lang="en-US"/>
              <a:pPr>
                <a:defRPr/>
              </a:pPr>
              <a:t>6/19/22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386053DE-43D2-D84B-9BD5-5F90F8692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4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h_r_hrz_rgb_grd_po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44" y="4200929"/>
            <a:ext cx="3073907" cy="597262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27078"/>
            <a:ext cx="4114800" cy="1745801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defRPr sz="3200" b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2228851"/>
            <a:ext cx="4114800" cy="92498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ct val="0"/>
              </a:spcAft>
              <a:buNone/>
              <a:defRPr sz="2000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ct val="0"/>
              </a:spcAft>
              <a:buNone/>
              <a:defRPr sz="1900">
                <a:solidFill>
                  <a:schemeClr val="bg1"/>
                </a:solidFill>
              </a:defRPr>
            </a:lvl2pPr>
            <a:lvl3pPr marL="4680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846794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(RED and 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4334176"/>
            <a:ext cx="4114800" cy="319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ct val="0"/>
              </a:spcAft>
              <a:buNone/>
              <a:defRPr sz="180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ct val="0"/>
              </a:spcAft>
              <a:buNone/>
              <a:defRPr sz="1900">
                <a:solidFill>
                  <a:schemeClr val="bg1"/>
                </a:solidFill>
              </a:defRPr>
            </a:lvl2pPr>
            <a:lvl3pPr marL="4680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3655450"/>
            <a:ext cx="4114800" cy="648000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88FDE-E194-7740-86E4-BDBE897D2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dh_r_hrz_sm_rgb_grd_pos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36" y="4744048"/>
            <a:ext cx="1285511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15710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4334176"/>
            <a:ext cx="4114800" cy="319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ct val="0"/>
              </a:spcAft>
              <a:buNone/>
              <a:defRPr sz="180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ct val="0"/>
              </a:spcAft>
              <a:buNone/>
              <a:defRPr sz="1900">
                <a:solidFill>
                  <a:schemeClr val="bg1"/>
                </a:solidFill>
              </a:defRPr>
            </a:lvl2pPr>
            <a:lvl3pPr marL="4680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57200" y="3655450"/>
            <a:ext cx="4114800" cy="648000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E40CD-1EB8-3E4D-A63C-2F8869253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dh_r_hrz_sm_rgb_grd_pos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36" y="4744048"/>
            <a:ext cx="1285511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526964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038"/>
            <a:ext cx="9144000" cy="456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89016"/>
            <a:ext cx="4114800" cy="1745801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pic>
        <p:nvPicPr>
          <p:cNvPr id="6" name="Picture 5" descr="dh_r_hrz_sm_rgb_grd_pos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36" y="4744048"/>
            <a:ext cx="1285511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24055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5615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27079"/>
            <a:ext cx="4114800" cy="174580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The Title Slide opens up the presentation and provides the main headline. Insert a maximum of five lines.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228851"/>
            <a:ext cx="4114800" cy="53578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425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1425">
                <a:solidFill>
                  <a:schemeClr val="bg1"/>
                </a:solidFill>
              </a:defRPr>
            </a:lvl2pPr>
            <a:lvl3pPr marL="351000" indent="0"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  <a:br>
              <a:rPr lang="en-US" dirty="0"/>
            </a:br>
            <a:r>
              <a:rPr lang="en-US" dirty="0"/>
              <a:t>Presenter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764632"/>
            <a:ext cx="4114800" cy="350044"/>
          </a:xfrm>
        </p:spPr>
        <p:txBody>
          <a:bodyPr>
            <a:noAutofit/>
          </a:bodyPr>
          <a:lstStyle>
            <a:lvl1pPr>
              <a:defRPr sz="975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Presentation Date 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341112"/>
            <a:ext cx="2781299" cy="802388"/>
          </a:xfrm>
          <a:prstGeom prst="rect">
            <a:avLst/>
          </a:prstGeom>
        </p:spPr>
      </p:pic>
      <p:pic>
        <p:nvPicPr>
          <p:cNvPr id="7" name="Picture 6" descr="C:\Users\mreis002\AppData\Local\Microsoft\Windows\Temporary Internet Files\Content.IE5\QIDBTXN1\dh_mrcy_med_grp_hrz_4cp_grd_pos.jp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318" y="4461959"/>
            <a:ext cx="2389996" cy="48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mreis002\Pictures\dh_med_fndtn_hrz_4cp_grd_pos.jp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550" y="3963087"/>
            <a:ext cx="1868666" cy="48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75211" y="2951937"/>
            <a:ext cx="2286005" cy="45720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720" y="3478852"/>
            <a:ext cx="973931" cy="49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831315" y="2350272"/>
            <a:ext cx="1094336" cy="56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00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h_r_hrz_sm_rgb_grd_po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36" y="4744048"/>
            <a:ext cx="1285511" cy="247650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458788" y="871538"/>
            <a:ext cx="8226425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2pPr>
              <a:defRPr/>
            </a:lvl2pPr>
            <a:lvl3pPr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6564A-6CFE-0E46-8E44-031A4254E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6983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irstLevel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8788" y="871538"/>
            <a:ext cx="8226425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1pPr marL="0" indent="0">
              <a:lnSpc>
                <a:spcPct val="100000"/>
              </a:lnSpc>
              <a:spcAft>
                <a:spcPts val="1800"/>
              </a:spcAft>
              <a:buNone/>
              <a:defRPr/>
            </a:lvl1pPr>
            <a:lvl2pPr marL="279400" indent="-250825">
              <a:buFont typeface="Arial" pitchFamily="34" charset="0"/>
              <a:buChar char="•"/>
              <a:defRPr/>
            </a:lvl2pPr>
            <a:lvl3pPr marL="515938" indent="-250825">
              <a:buFont typeface="BentonSansF Book" pitchFamily="50" charset="0"/>
              <a:buChar char="–"/>
              <a:defRPr/>
            </a:lvl3pPr>
            <a:lvl4pPr marL="801688" indent="-250825">
              <a:buFont typeface="Arial" pitchFamily="34" charset="0"/>
              <a:buChar char="•"/>
              <a:defRPr/>
            </a:lvl4pPr>
            <a:lvl5pPr marL="1085850" indent="-250825">
              <a:buFont typeface="BentonSansF Book" pitchFamily="50" charset="0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4B78D-2BD3-F24D-BCDD-ADAB15BA9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dh_r_hrz_sm_rgb_grd_po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36" y="4744048"/>
            <a:ext cx="1285511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7206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8788" y="871538"/>
            <a:ext cx="8226425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457202" y="1035843"/>
            <a:ext cx="4025899" cy="35397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9" name="Content Placeholder 9"/>
          <p:cNvSpPr>
            <a:spLocks noGrp="1"/>
          </p:cNvSpPr>
          <p:nvPr>
            <p:ph sz="quarter" idx="13"/>
          </p:nvPr>
        </p:nvSpPr>
        <p:spPr>
          <a:xfrm>
            <a:off x="4659314" y="1035843"/>
            <a:ext cx="4025899" cy="3539729"/>
          </a:xfrm>
          <a:prstGeom prst="roundRect">
            <a:avLst>
              <a:gd name="adj" fmla="val 1970"/>
            </a:avLst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A19A7-C2B4-6F4B-AAFB-DEE9F9C85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dh_r_hrz_sm_rgb_grd_po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36" y="4744048"/>
            <a:ext cx="1285511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59271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-Content 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8788" y="871538"/>
            <a:ext cx="8226425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457202" y="1031462"/>
            <a:ext cx="4025899" cy="354411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1600"/>
              </a:spcAft>
              <a:buNone/>
              <a:defRPr sz="2000"/>
            </a:lvl1pPr>
            <a:lvl2pPr marL="279400" indent="-250825">
              <a:defRPr sz="1800"/>
            </a:lvl2pPr>
            <a:lvl3pPr marL="515938" indent="-250825">
              <a:defRPr sz="1600"/>
            </a:lvl3pPr>
            <a:lvl4pPr marL="801688" indent="-250825">
              <a:defRPr sz="1400"/>
            </a:lvl4pPr>
            <a:lvl5pPr marL="1085850" indent="-250825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Content Placeholder 9"/>
          <p:cNvSpPr>
            <a:spLocks noGrp="1"/>
          </p:cNvSpPr>
          <p:nvPr>
            <p:ph sz="quarter" idx="13"/>
          </p:nvPr>
        </p:nvSpPr>
        <p:spPr>
          <a:xfrm>
            <a:off x="4659314" y="1031462"/>
            <a:ext cx="4025899" cy="3544110"/>
          </a:xfrm>
          <a:prstGeom prst="roundRect">
            <a:avLst>
              <a:gd name="adj" fmla="val 2505"/>
            </a:avLst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1600"/>
              </a:spcAft>
              <a:buNone/>
              <a:defRPr sz="2000"/>
            </a:lvl1pPr>
            <a:lvl2pPr marL="279400" indent="-250825">
              <a:defRPr sz="1800"/>
            </a:lvl2pPr>
            <a:lvl3pPr marL="515938" indent="-250825">
              <a:defRPr sz="1600"/>
            </a:lvl3pPr>
            <a:lvl4pPr marL="801688" indent="-250825">
              <a:defRPr sz="1400"/>
            </a:lvl4pPr>
            <a:lvl5pPr marL="1085850" indent="-250825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A10CF-448B-724F-9E4D-5F6C7ECB4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dh_r_hrz_sm_rgb_grd_po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36" y="4744048"/>
            <a:ext cx="1285511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2306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58788" y="871538"/>
            <a:ext cx="8226425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E3A31-3AF4-0E49-A1EC-F9E326703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dh_r_hrz_sm_rgb_grd_po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36" y="4744048"/>
            <a:ext cx="1285511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8159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ransition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h_st_rs_dom_hrz_rgb_grd_po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4640263"/>
            <a:ext cx="1498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  <a:blipFill>
            <a:blip r:embed="rId3" cstate="print"/>
            <a:srcRect/>
            <a:stretch>
              <a:fillRect/>
            </a:stretch>
          </a:blipFill>
        </p:spPr>
        <p:txBody>
          <a:bodyPr lIns="457200" rIns="4572000" bIns="1115568">
            <a:noAutofit/>
          </a:bodyPr>
          <a:lstStyle>
            <a:lvl1pPr>
              <a:lnSpc>
                <a:spcPct val="95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4334176"/>
            <a:ext cx="4114800" cy="319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ct val="0"/>
              </a:spcAft>
              <a:buNone/>
              <a:defRPr sz="180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ct val="0"/>
              </a:spcAft>
              <a:buNone/>
              <a:defRPr sz="1900">
                <a:solidFill>
                  <a:schemeClr val="bg1"/>
                </a:solidFill>
              </a:defRPr>
            </a:lvl2pPr>
            <a:lvl3pPr marL="4680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0553A-D22D-594D-AB4B-D468B81E9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2757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ransitio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h_st_rs_dom_hrz_rgb_grd_po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4640263"/>
            <a:ext cx="1498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  <a:blipFill>
            <a:blip r:embed="rId3" cstate="print"/>
            <a:srcRect/>
            <a:stretch>
              <a:fillRect/>
            </a:stretch>
          </a:blipFill>
        </p:spPr>
        <p:txBody>
          <a:bodyPr lIns="457200" rIns="4572000" bIns="1115568">
            <a:noAutofit/>
          </a:bodyPr>
          <a:lstStyle>
            <a:lvl1pPr>
              <a:lnSpc>
                <a:spcPct val="95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4334176"/>
            <a:ext cx="4114800" cy="319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ct val="0"/>
              </a:spcAft>
              <a:buNone/>
              <a:defRPr sz="180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ct val="0"/>
              </a:spcAft>
              <a:buNone/>
              <a:defRPr sz="1900">
                <a:solidFill>
                  <a:schemeClr val="bg1"/>
                </a:solidFill>
              </a:defRPr>
            </a:lvl2pPr>
            <a:lvl3pPr marL="4680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B398B-BB70-754E-95DA-9C2FCC16C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9749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ransition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h_st_rs_dom_hrz_rgb_grd_po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4640263"/>
            <a:ext cx="1498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587"/>
            <a:ext cx="9144000" cy="5143500"/>
          </a:xfrm>
          <a:blipFill>
            <a:blip r:embed="rId3" cstate="print"/>
            <a:srcRect/>
            <a:stretch>
              <a:fillRect/>
            </a:stretch>
          </a:blipFill>
        </p:spPr>
        <p:txBody>
          <a:bodyPr lIns="457200" rIns="4572000" bIns="1115568">
            <a:noAutofit/>
          </a:bodyPr>
          <a:lstStyle>
            <a:lvl1pPr>
              <a:lnSpc>
                <a:spcPct val="95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4334176"/>
            <a:ext cx="4114800" cy="319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ct val="0"/>
              </a:spcAft>
              <a:buNone/>
              <a:defRPr sz="180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ct val="0"/>
              </a:spcAft>
              <a:buNone/>
              <a:defRPr sz="1900">
                <a:solidFill>
                  <a:schemeClr val="bg1"/>
                </a:solidFill>
              </a:defRPr>
            </a:lvl2pPr>
            <a:lvl3pPr marL="4680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00D01-BD0B-C948-A289-A3DC08135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297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3200"/>
            <a:ext cx="822801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add text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35050"/>
            <a:ext cx="8228013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First Level Text</a:t>
            </a:r>
          </a:p>
          <a:p>
            <a:pPr lvl="1"/>
            <a:r>
              <a:rPr lang="en-CA"/>
              <a:t>Second Level Text</a:t>
            </a:r>
          </a:p>
          <a:p>
            <a:pPr lvl="2"/>
            <a:r>
              <a:rPr lang="en-CA"/>
              <a:t>Third Level Text</a:t>
            </a:r>
          </a:p>
          <a:p>
            <a:pPr lvl="3"/>
            <a:r>
              <a:rPr lang="en-CA"/>
              <a:t>Fourth Level Text</a:t>
            </a:r>
          </a:p>
          <a:p>
            <a:pPr lvl="4"/>
            <a:r>
              <a:rPr lang="en-CA"/>
              <a:t>Fifth Level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8663" y="4738688"/>
            <a:ext cx="336550" cy="2476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b="1" i="0">
                <a:solidFill>
                  <a:schemeClr val="accent6"/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41C5C0FA-9792-EA46-A11A-FF407D370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5" r:id="rId13"/>
  </p:sldLayoutIdLst>
  <p:transition spd="med">
    <p:fade/>
  </p:transition>
  <p:hf sldNum="0" hdr="0" ftr="0" dt="0"/>
  <p:txStyles>
    <p:title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ts val="1000"/>
        </a:spcAft>
        <a:buClr>
          <a:srgbClr val="0070C0"/>
        </a:buClr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466725" indent="-250825" algn="l" rtl="0" eaLnBrk="1" fontAlgn="base" hangingPunct="1">
        <a:spcBef>
          <a:spcPct val="0"/>
        </a:spcBef>
        <a:spcAft>
          <a:spcPts val="1200"/>
        </a:spcAft>
        <a:buClr>
          <a:srgbClr val="0070C0"/>
        </a:buClr>
        <a:buFont typeface="BentonSansF Book" charset="0"/>
        <a:buChar char="–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719138" indent="-250825" algn="l" rtl="0" eaLnBrk="1" fontAlgn="base" hangingPunct="1">
        <a:spcBef>
          <a:spcPct val="0"/>
        </a:spcBef>
        <a:spcAft>
          <a:spcPts val="1400"/>
        </a:spcAft>
        <a:buClr>
          <a:srgbClr val="0070C0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971550" indent="-250825" algn="l" rtl="0" eaLnBrk="1" fontAlgn="base" hangingPunct="1">
        <a:spcBef>
          <a:spcPct val="0"/>
        </a:spcBef>
        <a:spcAft>
          <a:spcPts val="1600"/>
        </a:spcAft>
        <a:buClr>
          <a:srgbClr val="0070C0"/>
        </a:buClr>
        <a:buFont typeface="BentonSansF Book" charset="0"/>
        <a:buChar char="–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1223963" indent="-250825" algn="l" rtl="0" eaLnBrk="1" fontAlgn="base" hangingPunct="1">
        <a:spcBef>
          <a:spcPct val="0"/>
        </a:spcBef>
        <a:spcAft>
          <a:spcPts val="1600"/>
        </a:spcAft>
        <a:buClr>
          <a:srgbClr val="0070C0"/>
        </a:buClr>
        <a:buFont typeface="Arial" charset="0"/>
        <a:buChar char="•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Maintenance Protocols – the case for a rigid framework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6672" y="2228851"/>
            <a:ext cx="6114716" cy="535781"/>
          </a:xfrm>
        </p:spPr>
        <p:txBody>
          <a:bodyPr/>
          <a:lstStyle/>
          <a:p>
            <a:r>
              <a:rPr lang="en-US" dirty="0"/>
              <a:t>Rubina Inamdar, MD</a:t>
            </a:r>
          </a:p>
          <a:p>
            <a:r>
              <a:rPr lang="en-US" dirty="0"/>
              <a:t>Mercy Medical Group, Dignity Health,  </a:t>
            </a:r>
            <a:r>
              <a:rPr lang="en-US" dirty="0" err="1"/>
              <a:t>CommonSpirit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68442" y="2936731"/>
            <a:ext cx="4114800" cy="350044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en-US" dirty="0"/>
          </a:p>
          <a:p>
            <a:pPr>
              <a:spcAft>
                <a:spcPts val="0"/>
              </a:spcAft>
            </a:pPr>
            <a:r>
              <a:rPr lang="en-US" dirty="0"/>
              <a:t>FAST meeting – June 2022</a:t>
            </a:r>
          </a:p>
          <a:p>
            <a:pPr>
              <a:spcAft>
                <a:spcPts val="0"/>
              </a:spcAft>
            </a:pPr>
            <a:r>
              <a:rPr lang="en-US" dirty="0"/>
              <a:t>Dallas, TX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6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sz="quarter" idx="12"/>
          </p:nvPr>
        </p:nvSpPr>
        <p:spPr>
          <a:xfrm>
            <a:off x="457200" y="1261046"/>
            <a:ext cx="8228013" cy="1987363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Started OIT in 2013</a:t>
            </a:r>
          </a:p>
          <a:p>
            <a:pPr lvl="3"/>
            <a:r>
              <a:rPr lang="en-US" dirty="0">
                <a:latin typeface="Arial" charset="0"/>
              </a:rPr>
              <a:t>Philosophically – </a:t>
            </a:r>
            <a:r>
              <a:rPr lang="en-US" b="1" dirty="0">
                <a:latin typeface="Arial" charset="0"/>
              </a:rPr>
              <a:t>zero tolerance for adverse effects</a:t>
            </a:r>
          </a:p>
          <a:p>
            <a:pPr lvl="3"/>
            <a:r>
              <a:rPr lang="en-US" dirty="0">
                <a:latin typeface="Arial" charset="0"/>
              </a:rPr>
              <a:t>Volume of food/calories caused significant weight gain</a:t>
            </a:r>
          </a:p>
          <a:p>
            <a:pPr lvl="3"/>
            <a:r>
              <a:rPr lang="en-US" dirty="0">
                <a:latin typeface="Arial" charset="0"/>
              </a:rPr>
              <a:t>Daily dosing long term for most foods not sustainable for our cohort </a:t>
            </a:r>
          </a:p>
          <a:p>
            <a:pPr lvl="4"/>
            <a:r>
              <a:rPr lang="en-US" dirty="0">
                <a:latin typeface="Arial" charset="0"/>
              </a:rPr>
              <a:t>Teenagers</a:t>
            </a:r>
          </a:p>
          <a:p>
            <a:pPr lvl="4"/>
            <a:r>
              <a:rPr lang="en-US" dirty="0">
                <a:latin typeface="Arial" charset="0"/>
              </a:rPr>
              <a:t>Adults</a:t>
            </a:r>
          </a:p>
          <a:p>
            <a:pPr lvl="4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24578" name="Title 2"/>
          <p:cNvSpPr>
            <a:spLocks noGrp="1"/>
          </p:cNvSpPr>
          <p:nvPr>
            <p:ph type="title"/>
          </p:nvPr>
        </p:nvSpPr>
        <p:spPr>
          <a:xfrm>
            <a:off x="457200" y="227104"/>
            <a:ext cx="8228013" cy="5969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Historical perspective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After &gt;3 months of maintenance daily</a:t>
            </a:r>
          </a:p>
          <a:p>
            <a:pPr lvl="1"/>
            <a:r>
              <a:rPr lang="en-US" dirty="0"/>
              <a:t>Check </a:t>
            </a:r>
            <a:r>
              <a:rPr lang="en-US" dirty="0" err="1"/>
              <a:t>sIgE</a:t>
            </a:r>
            <a:r>
              <a:rPr lang="en-US" dirty="0"/>
              <a:t> and components, total </a:t>
            </a:r>
            <a:r>
              <a:rPr lang="en-US" dirty="0" err="1"/>
              <a:t>IgE</a:t>
            </a:r>
            <a:endParaRPr lang="en-US" dirty="0"/>
          </a:p>
          <a:p>
            <a:pPr lvl="1"/>
            <a:r>
              <a:rPr lang="en-US" dirty="0"/>
              <a:t>Ratio of </a:t>
            </a:r>
            <a:r>
              <a:rPr lang="en-US" dirty="0" err="1"/>
              <a:t>sIgE</a:t>
            </a:r>
            <a:r>
              <a:rPr lang="en-US" dirty="0"/>
              <a:t>/total </a:t>
            </a:r>
            <a:r>
              <a:rPr lang="en-US" dirty="0" err="1"/>
              <a:t>IgE</a:t>
            </a:r>
            <a:r>
              <a:rPr lang="en-US" dirty="0"/>
              <a:t> drops by more than 20%</a:t>
            </a:r>
          </a:p>
          <a:p>
            <a:pPr lvl="2"/>
            <a:r>
              <a:rPr lang="en-US" dirty="0"/>
              <a:t>Schedule high dose challenge. If they pass, then reduce to three times a week. (MWF, </a:t>
            </a:r>
            <a:r>
              <a:rPr lang="en-US" dirty="0" err="1"/>
              <a:t>TThSa</a:t>
            </a:r>
            <a:r>
              <a:rPr lang="en-US" dirty="0"/>
              <a:t> patients can choose)</a:t>
            </a:r>
          </a:p>
          <a:p>
            <a:pPr lvl="2"/>
            <a:r>
              <a:rPr lang="en-US" dirty="0"/>
              <a:t>Continue with dosing rules</a:t>
            </a:r>
          </a:p>
          <a:p>
            <a:pPr lvl="2"/>
            <a:r>
              <a:rPr lang="en-US" dirty="0"/>
              <a:t>They can eat more if they want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Rigid Tapering of Dose Intervals	</a:t>
            </a:r>
          </a:p>
        </p:txBody>
      </p:sp>
    </p:spTree>
    <p:extLst>
      <p:ext uri="{BB962C8B-B14F-4D97-AF65-F5344CB8AC3E}">
        <p14:creationId xmlns:p14="http://schemas.microsoft.com/office/powerpoint/2010/main" val="308605188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After one year of three times a week dosing </a:t>
            </a:r>
          </a:p>
          <a:p>
            <a:pPr lvl="1"/>
            <a:r>
              <a:rPr lang="en-US" dirty="0"/>
              <a:t>Check annual labs</a:t>
            </a:r>
          </a:p>
          <a:p>
            <a:pPr lvl="1"/>
            <a:r>
              <a:rPr lang="en-US" dirty="0"/>
              <a:t>Ratio of </a:t>
            </a:r>
            <a:r>
              <a:rPr lang="en-US" dirty="0" err="1"/>
              <a:t>sIgE</a:t>
            </a:r>
            <a:r>
              <a:rPr lang="en-US" dirty="0"/>
              <a:t>/Total </a:t>
            </a:r>
            <a:r>
              <a:rPr lang="en-US" dirty="0" err="1"/>
              <a:t>IgE</a:t>
            </a:r>
            <a:r>
              <a:rPr lang="en-US" dirty="0"/>
              <a:t> drops more 20% from previous </a:t>
            </a:r>
          </a:p>
          <a:p>
            <a:pPr lvl="2"/>
            <a:r>
              <a:rPr lang="en-US" dirty="0"/>
              <a:t>They go down to twice a week (M/</a:t>
            </a:r>
            <a:r>
              <a:rPr lang="en-US" dirty="0" err="1"/>
              <a:t>Th</a:t>
            </a:r>
            <a:r>
              <a:rPr lang="en-US" dirty="0"/>
              <a:t>,  T, F) </a:t>
            </a:r>
          </a:p>
          <a:p>
            <a:pPr lvl="2"/>
            <a:r>
              <a:rPr lang="en-US" dirty="0"/>
              <a:t>Same rules for dosing apply</a:t>
            </a:r>
          </a:p>
          <a:p>
            <a:pPr lvl="1"/>
            <a:r>
              <a:rPr lang="en-US" dirty="0"/>
              <a:t>Goal is once a week dosing so if they are at camp, college, or have simply moved out there is a sustainable way to dose with parental/spouse/friend/remote supervision.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Rigid Tapering of Dose Intervals</a:t>
            </a:r>
          </a:p>
        </p:txBody>
      </p:sp>
    </p:spTree>
    <p:extLst>
      <p:ext uri="{BB962C8B-B14F-4D97-AF65-F5344CB8AC3E}">
        <p14:creationId xmlns:p14="http://schemas.microsoft.com/office/powerpoint/2010/main" val="1679079942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3"/>
          <p:cNvSpPr>
            <a:spLocks noGrp="1"/>
          </p:cNvSpPr>
          <p:nvPr>
            <p:ph type="ctrTitle"/>
          </p:nvPr>
        </p:nvSpPr>
        <p:spPr>
          <a:xfrm>
            <a:off x="457200" y="2089150"/>
            <a:ext cx="4114800" cy="174625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Thank You</a:t>
            </a:r>
          </a:p>
        </p:txBody>
      </p:sp>
    </p:spTree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S_NET" val="2.0.50727.1873"/>
  <p:tag name="AS_OS" val="Microsoft Windows NT 5.2.3790 Service Pack 2"/>
  <p:tag name="AS_RELEASE_DATE" val="2012.02.28"/>
  <p:tag name="AS_TITLE" val="Aspose.Slides for .NET 2.0"/>
  <p:tag name="AS_VERSION" val="6.0.0.0"/>
</p:tagLst>
</file>

<file path=ppt/theme/theme1.xml><?xml version="1.0" encoding="utf-8"?>
<a:theme xmlns:a="http://schemas.openxmlformats.org/drawingml/2006/main" name="DignityHealth_9_44810_07ppt_05152012_v2">
  <a:themeElements>
    <a:clrScheme name="Custom 13">
      <a:dk1>
        <a:srgbClr val="000000"/>
      </a:dk1>
      <a:lt1>
        <a:srgbClr val="FFFFFF"/>
      </a:lt1>
      <a:dk2>
        <a:srgbClr val="D95E00"/>
      </a:dk2>
      <a:lt2>
        <a:srgbClr val="FFFFFF"/>
      </a:lt2>
      <a:accent1>
        <a:srgbClr val="EAAB00"/>
      </a:accent1>
      <a:accent2>
        <a:srgbClr val="D95E00"/>
      </a:accent2>
      <a:accent3>
        <a:srgbClr val="5E9732"/>
      </a:accent3>
      <a:accent4>
        <a:srgbClr val="0070C0"/>
      </a:accent4>
      <a:accent5>
        <a:srgbClr val="AA272F"/>
      </a:accent5>
      <a:accent6>
        <a:srgbClr val="5F6062"/>
      </a:accent6>
      <a:hlink>
        <a:srgbClr val="0070C0"/>
      </a:hlink>
      <a:folHlink>
        <a:srgbClr val="AA272F"/>
      </a:folHlink>
    </a:clrScheme>
    <a:fontScheme name="Office">
      <a:majorFont>
        <a:latin typeface="Calibri"/>
        <a:ea typeface=""/>
        <a:cs typeface=""/>
        <a:font script="Uigh" typeface="Microsoft Uighur"/>
        <a:font script="Thaa" typeface="MV Boli"/>
        <a:font script="Gujr" typeface="Shruti"/>
        <a:font script="Khmr" typeface="MoolBoran"/>
        <a:font script="Beng" typeface="Vrinda"/>
        <a:font script="Orya" typeface="Kalinga"/>
        <a:font script="Cans" typeface="Euphemia"/>
        <a:font script="Mlym" typeface="Kartika"/>
        <a:font script="Telu" typeface="Gautami"/>
        <a:font script="Laoo" typeface="DokChampa"/>
        <a:font script="Hant" typeface="新細明體"/>
        <a:font script="Viet" typeface="Times New Roman"/>
        <a:font script="Jpan" typeface="ＭＳ Ｐゴシック"/>
        <a:font script="Sinh" typeface="Iskoola Pota"/>
        <a:font script="Hans" typeface="宋体"/>
        <a:font script="Arab" typeface="Times New Roman"/>
        <a:font script="Guru" typeface="Raavi"/>
        <a:font script="Deva" typeface="Mangal"/>
        <a:font script="Ethi" typeface="Nyala"/>
        <a:font script="Cher" typeface="Plantagenet Cherokee"/>
        <a:font script="Taml" typeface="Latha"/>
        <a:font script="Hang" typeface="맑은 고딕"/>
        <a:font script="Hebr" typeface="Times New Roman"/>
        <a:font script="Tibt" typeface="Microsoft Himalaya"/>
        <a:font script="Knda" typeface="Tunga"/>
        <a:font script="Yiii" typeface="Microsoft Yi Baiti"/>
        <a:font script="Mong" typeface="Mongolian Baiti"/>
        <a:font script="Thai" typeface="Angsana New"/>
        <a:font script="Syrc" typeface="Estrangelo Edessa"/>
        <a:font script="Geor" typeface="Sylfaen"/>
      </a:majorFont>
      <a:minorFont>
        <a:latin typeface="Calibri"/>
        <a:ea typeface=""/>
        <a:cs typeface=""/>
        <a:font script="Uigh" typeface="Microsoft Uighur"/>
        <a:font script="Thaa" typeface="MV Boli"/>
        <a:font script="Gujr" typeface="Shruti"/>
        <a:font script="Khmr" typeface="DaunPenh"/>
        <a:font script="Beng" typeface="Vrinda"/>
        <a:font script="Orya" typeface="Kalinga"/>
        <a:font script="Cans" typeface="Euphemia"/>
        <a:font script="Mlym" typeface="Kartika"/>
        <a:font script="Telu" typeface="Gautami"/>
        <a:font script="Laoo" typeface="DokChampa"/>
        <a:font script="Hant" typeface="新細明體"/>
        <a:font script="Viet" typeface="Arial"/>
        <a:font script="Jpan" typeface="ＭＳ Ｐゴシック"/>
        <a:font script="Sinh" typeface="Iskoola Pota"/>
        <a:font script="Hans" typeface="宋体"/>
        <a:font script="Arab" typeface="Arial"/>
        <a:font script="Guru" typeface="Raavi"/>
        <a:font script="Deva" typeface="Mangal"/>
        <a:font script="Ethi" typeface="Nyala"/>
        <a:font script="Cher" typeface="Plantagenet Cherokee"/>
        <a:font script="Taml" typeface="Latha"/>
        <a:font script="Hang" typeface="맑은 고딕"/>
        <a:font script="Hebr" typeface="Arial"/>
        <a:font script="Tibt" typeface="Microsoft Himalaya"/>
        <a:font script="Knda" typeface="Tunga"/>
        <a:font script="Yiii" typeface="Microsoft Yi Baiti"/>
        <a:font script="Mong" typeface="Mongolian Baiti"/>
        <a:font script="Thai" typeface="Cordia New"/>
        <a:font script="Syrc" typeface="Estrangelo Edessa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Thaa" typeface="MV Boli"/>
        <a:font script="Gujr" typeface="Shruti"/>
        <a:font script="Khmr" typeface="MoolBoran"/>
        <a:font script="Beng" typeface="Vrinda"/>
        <a:font script="Orya" typeface="Kalinga"/>
        <a:font script="Cans" typeface="Euphemia"/>
        <a:font script="Mlym" typeface="Kartika"/>
        <a:font script="Telu" typeface="Gautami"/>
        <a:font script="Laoo" typeface="DokChampa"/>
        <a:font script="Hant" typeface="新細明體"/>
        <a:font script="Viet" typeface="Times New Roman"/>
        <a:font script="Jpan" typeface="ＭＳ Ｐゴシック"/>
        <a:font script="Sinh" typeface="Iskoola Pota"/>
        <a:font script="Hans" typeface="宋体"/>
        <a:font script="Arab" typeface="Times New Roman"/>
        <a:font script="Guru" typeface="Raavi"/>
        <a:font script="Deva" typeface="Mangal"/>
        <a:font script="Ethi" typeface="Nyala"/>
        <a:font script="Cher" typeface="Plantagenet Cherokee"/>
        <a:font script="Taml" typeface="Latha"/>
        <a:font script="Hang" typeface="맑은 고딕"/>
        <a:font script="Hebr" typeface="Times New Roman"/>
        <a:font script="Tibt" typeface="Microsoft Himalaya"/>
        <a:font script="Knda" typeface="Tunga"/>
        <a:font script="Yiii" typeface="Microsoft Yi Baiti"/>
        <a:font script="Mong" typeface="Mongolian Baiti"/>
        <a:font script="Thai" typeface="Angsana New"/>
        <a:font script="Syrc" typeface="Estrangelo Edessa"/>
        <a:font script="Geor" typeface="Sylfaen"/>
      </a:majorFont>
      <a:minorFont>
        <a:latin typeface="Calibri"/>
        <a:ea typeface=""/>
        <a:cs typeface=""/>
        <a:font script="Uigh" typeface="Microsoft Uighur"/>
        <a:font script="Thaa" typeface="MV Boli"/>
        <a:font script="Gujr" typeface="Shruti"/>
        <a:font script="Khmr" typeface="DaunPenh"/>
        <a:font script="Beng" typeface="Vrinda"/>
        <a:font script="Orya" typeface="Kalinga"/>
        <a:font script="Cans" typeface="Euphemia"/>
        <a:font script="Mlym" typeface="Kartika"/>
        <a:font script="Telu" typeface="Gautami"/>
        <a:font script="Laoo" typeface="DokChampa"/>
        <a:font script="Hant" typeface="新細明體"/>
        <a:font script="Viet" typeface="Arial"/>
        <a:font script="Jpan" typeface="ＭＳ Ｐゴシック"/>
        <a:font script="Sinh" typeface="Iskoola Pota"/>
        <a:font script="Hans" typeface="宋体"/>
        <a:font script="Arab" typeface="Arial"/>
        <a:font script="Guru" typeface="Raavi"/>
        <a:font script="Deva" typeface="Mangal"/>
        <a:font script="Ethi" typeface="Nyala"/>
        <a:font script="Cher" typeface="Plantagenet Cherokee"/>
        <a:font script="Taml" typeface="Latha"/>
        <a:font script="Hang" typeface="맑은 고딕"/>
        <a:font script="Hebr" typeface="Arial"/>
        <a:font script="Tibt" typeface="Microsoft Himalaya"/>
        <a:font script="Knda" typeface="Tunga"/>
        <a:font script="Yiii" typeface="Microsoft Yi Baiti"/>
        <a:font script="Mong" typeface="Mongolian Baiti"/>
        <a:font script="Thai" typeface="Cordia New"/>
        <a:font script="Syrc" typeface="Estrangelo Edessa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Dignity Health_16x9_Template</Template>
  <TotalTime>0</TotalTime>
  <Words>222</Words>
  <Application>Microsoft Macintosh PowerPoint</Application>
  <PresentationFormat>On-screen Show (16:9)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BentonSansF Book</vt:lpstr>
      <vt:lpstr>Calibri</vt:lpstr>
      <vt:lpstr>DignityHealth_9_44810_07ppt_05152012_v2</vt:lpstr>
      <vt:lpstr>Maintenance Protocols – the case for a rigid framework</vt:lpstr>
      <vt:lpstr>Historical perspective</vt:lpstr>
      <vt:lpstr>Rigid Tapering of Dose Intervals </vt:lpstr>
      <vt:lpstr>Rigid Tapering of Dose Intervals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2022-06-09T17:23:51Z</dcterms:created>
  <dcterms:modified xsi:type="dcterms:W3CDTF">2022-06-19T22:18:01Z</dcterms:modified>
</cp:coreProperties>
</file>