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1491E-5ACD-A101-762D-285602455E3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DD933-F900-3C1E-F188-ACDF4891EB94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76F5E-3700-527F-8308-76D60FB2819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F29C82-E28D-4C47-A0D1-F6C71D54BAEB}" type="datetime1">
              <a:rPr lang="en-US"/>
              <a:pPr lvl="0"/>
              <a:t>6/19/22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1D356-5176-F38F-0ECD-E7963B7C3FA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DD4CB-1669-43A0-158B-3D098A54FDD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CBB57C-64F6-F84B-ACD7-5762137A4DB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1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61022-994F-AC13-400E-31D5069F85D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5D094A-5C3E-8A01-D11E-1AEB6456C3AB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ACF66-FBB9-3851-04A2-5D7863E786E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4CE8D1-4FF2-C54F-B596-10236C1F5EF9}" type="datetime1">
              <a:rPr lang="en-US"/>
              <a:pPr lvl="0"/>
              <a:t>6/19/22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A4756-0937-75A8-0E13-5179C56B4CC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8530F-E55F-1F0E-A3C7-B2A7BF888F7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6115F4-996A-444D-B9DF-158944E6D1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0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0F72FB-CB09-5948-A017-199DF5BDE81F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D49F00-64E2-38D7-EB76-2EFA3D818441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2D46E-C926-412F-FFFD-65AD21DF67C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BF58E8-2DDE-C747-A961-8FE6CBA36DA7}" type="datetime1">
              <a:rPr lang="en-US"/>
              <a:pPr lvl="0"/>
              <a:t>6/19/22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74096-583B-CA98-54D5-B9282D83A53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9804C-9986-92ED-CA3E-5BBC84A88C1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65431E-39BD-6747-9474-D24314CF503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7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3C2D7-78DD-F588-D148-2C4A52306B0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91ED7-02D2-A4B6-7FFD-2BC6692E00F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0A57D-C53F-48B0-436C-55AF2C5067D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21900E-A386-4249-8AF8-70E7EAE77BE8}" type="datetime1">
              <a:rPr lang="en-US"/>
              <a:pPr lvl="0"/>
              <a:t>6/19/22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7AD27-7BB4-F4D1-D985-E6D86ADD3A1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D375D-F805-DED7-017E-F8825EB7AC1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1E5019-BC64-0348-9C59-9C3BA8D13E0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8739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C6B5F-A3F7-25FE-0C18-66715444410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B6615A-FAC3-FE79-E28E-8FD077F7A7D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70CD7-FA66-1B5F-45F1-5FFD2C16034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828C3D-4EF6-ED43-9A09-63DC2DC99A21}" type="datetime1">
              <a:rPr lang="en-US"/>
              <a:pPr lvl="0"/>
              <a:t>6/19/22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59135-D56C-979E-0996-5826A66F37E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CBAF7-853E-D52B-C87D-78668B4FBA7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D51D5C-3E3F-BB45-ABD9-238557E966C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0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B8FB0-07E5-91BB-5FCF-EAB6E77A0C4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56E9E-332C-B351-56BD-675D1E908D4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49959B-FEAF-E600-20E7-11FE4A5B36B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E9121B-E85B-52AB-DB6E-C51DF9F7E6F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474F5C-04A1-FE41-A082-5DE8B56719B6}" type="datetime1">
              <a:rPr lang="en-US"/>
              <a:pPr lvl="0"/>
              <a:t>6/19/22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C228B8-E0BA-CFA7-9F91-63F5786273D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4DFCC5-AD7F-8D74-969D-EAE083AE795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521C9A-F848-1342-B24C-CBD9DDC7083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44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4EECA-1C6B-A3A0-A549-49B6A549D70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F15E3-63CB-E6BA-072F-9B50B19F6C3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7092DC-2FE3-2180-7961-B31961522FD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910C8B-7B65-1C50-7AD0-B8695D506302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FA4895-6689-0350-5A8E-B5A57BD286D6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6F3117-DD04-2F66-5517-7563E63EBBA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992ED3-7DE2-274E-87F2-C9F74CB428CD}" type="datetime1">
              <a:rPr lang="en-US"/>
              <a:pPr lvl="0"/>
              <a:t>6/19/22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64A52C-9276-7682-9D59-DB94E4298BA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9A2749-EFE0-9E7C-4393-0C2B638836E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4CFB22-D8D1-9F47-8F6D-6F098CA252E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25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1B68E-DF90-112D-FF82-7CE4925980E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863255-7FEF-B156-F8C6-EECFDC141D1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2F94EA-DFB2-5341-A5AA-EB1032CEE922}" type="datetime1">
              <a:rPr lang="en-US"/>
              <a:pPr lvl="0"/>
              <a:t>6/19/22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17EDE2-5063-DF9B-ABEA-D48F681A7AD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BC4A01-40E0-4B19-4AD0-6A385653AC6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D97CE6-60A9-FA47-BBFE-441BF2B9014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33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DA42B1-B690-3577-3D3D-AEADF2C7215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837D29-A830-C44E-8FE8-F52DE3BF8A53}" type="datetime1">
              <a:rPr lang="en-US"/>
              <a:pPr lvl="0"/>
              <a:t>6/19/22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DE47F0-1001-D73B-F9D4-04249067644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8EAA8F-4C3B-D232-AD2B-BEF00088D02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E66F21-61A9-DA4A-BE9C-5B783395AD0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7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0F68B-DBED-4619-FAA5-F1ED4BEDC96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DC52E-DA9B-3222-708C-E09DFD9051F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50AAAF-6848-D468-CCCA-996FC5181EE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672B29-3A24-2301-30CE-187C8E77C72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B6BCDD-EC0C-494B-9128-4B0B566E976A}" type="datetime1">
              <a:rPr lang="en-US"/>
              <a:pPr lvl="0"/>
              <a:t>6/19/22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EDE066-EE9E-AA21-1EFC-DE8EA9D126F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73EAE9-8B63-F950-8D8B-58544D4324E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511848-E531-774B-82A4-3BC05C6AFD9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38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62C76-D5AC-D345-3ED3-B86D502DB2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47D5FC-A533-EF3A-697D-DD7369ACA4E0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EA8D3A-2CF6-50CF-221B-608299CCEA9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F1DFB6-3510-86FF-55FF-39603EC38F1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C45B43-C71C-A141-92E2-8B84D7873994}" type="datetime1">
              <a:rPr lang="en-US"/>
              <a:pPr lvl="0"/>
              <a:t>6/19/22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72A86-9692-FFCE-C81F-3331779B988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1ED949-DEFD-0C96-D79F-673D1CA816A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4C8A19-DED1-704D-8442-0FFFD21DAB3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1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4700A5-25B3-4D08-6BFA-A53460A5854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9CDB5E-5497-6E97-9554-E32BCFA7918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ABBDC-8529-4522-7C01-698137E3E56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BA992CC-3C2B-F44C-B70A-D4798CB3CD96}" type="datetime1">
              <a:rPr lang="en-US"/>
              <a:pPr lvl="0"/>
              <a:t>6/19/22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68423-9F0A-7AEE-3FA9-EE7B84B4DB56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61592-DBCC-7613-80C2-D843A5114A4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474E2902-8DFA-404C-B8E3-A17B8D4ADBB4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879186-6587-438B-F25F-AA47CB75CF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OIT Foods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9CA4DDC-D800-CDA2-41E2-B9B87436AE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Deanna Pence, RRT</a:t>
            </a:r>
          </a:p>
          <a:p>
            <a:r>
              <a:rPr lang="en-US" dirty="0"/>
              <a:t>Paul </a:t>
            </a:r>
            <a:r>
              <a:rPr lang="en-US" dirty="0" err="1"/>
              <a:t>Detjen</a:t>
            </a:r>
            <a:r>
              <a:rPr lang="en-US"/>
              <a:t>, MD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002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73EEE-6F6F-9D7A-2659-167F215A88F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en-US">
                <a:cs typeface="Calibri Light"/>
              </a:rPr>
              <a:t>FOOD OIT 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84A7-01D9-9D4C-3C6B-DA60EA66C1A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527679"/>
            <a:ext cx="10515600" cy="507972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>
                <a:cs typeface="Calibri"/>
              </a:rPr>
              <a:t>Frequently asked questions  received from practices  interested in starting OIT.</a:t>
            </a:r>
          </a:p>
          <a:p>
            <a:pPr marL="514350" lvl="0" indent="-514350"/>
            <a:r>
              <a:rPr lang="en-US" dirty="0">
                <a:cs typeface="Calibri"/>
              </a:rPr>
              <a:t>Once solution is mixed, how long is it stable?</a:t>
            </a:r>
          </a:p>
          <a:p>
            <a:pPr marL="971550" lvl="1" indent="-514350"/>
            <a:r>
              <a:rPr lang="en-US" dirty="0">
                <a:cs typeface="Calibri"/>
              </a:rPr>
              <a:t>In our experience, milk and egg are good for 2 weeks providing the food does not expire during that time period.  </a:t>
            </a:r>
          </a:p>
          <a:p>
            <a:pPr marL="971550" lvl="1" indent="-514350"/>
            <a:r>
              <a:rPr lang="en-US" dirty="0">
                <a:cs typeface="Calibri"/>
              </a:rPr>
              <a:t>Nuts and other foods can keep up to 4 weeks refrigerated. </a:t>
            </a:r>
          </a:p>
          <a:p>
            <a:pPr marL="971550" lvl="1" indent="-514350"/>
            <a:r>
              <a:rPr lang="en-US" dirty="0">
                <a:cs typeface="Calibri"/>
              </a:rPr>
              <a:t>Syringes should be rinsed between dosing so the solutions are not  contaminated. </a:t>
            </a:r>
            <a:endParaRPr lang="en-US" dirty="0"/>
          </a:p>
          <a:p>
            <a:pPr marL="514350" lvl="0" indent="-514350"/>
            <a:r>
              <a:rPr lang="en-US" dirty="0">
                <a:cs typeface="Calibri"/>
              </a:rPr>
              <a:t>How do you get the nut meals to mix in suspension?</a:t>
            </a:r>
          </a:p>
          <a:p>
            <a:pPr marL="971550" lvl="1" indent="-514350"/>
            <a:r>
              <a:rPr lang="en-US" dirty="0">
                <a:cs typeface="Calibri"/>
              </a:rPr>
              <a:t>We grind (mortar and pestle) most of the nut meals with the exception of peanut and cashew to break down the hull.  </a:t>
            </a:r>
          </a:p>
          <a:p>
            <a:pPr marL="971550" lvl="1" indent="-514350"/>
            <a:r>
              <a:rPr lang="en-US" dirty="0">
                <a:cs typeface="Calibri"/>
              </a:rPr>
              <a:t>You can also use a dedicated coffee grinder for each nut.</a:t>
            </a:r>
          </a:p>
          <a:p>
            <a:pPr marL="971550" lvl="1" indent="-514350"/>
            <a:r>
              <a:rPr lang="en-US" dirty="0">
                <a:cs typeface="Calibri"/>
              </a:rPr>
              <a:t>Elmhurst milks can also be used instead of the nut meals.</a:t>
            </a:r>
          </a:p>
          <a:p>
            <a:pPr marL="514350" lvl="0" indent="-514350"/>
            <a:endParaRPr lang="en-US" dirty="0">
              <a:cs typeface="Calibri"/>
            </a:endParaRPr>
          </a:p>
          <a:p>
            <a:pPr marL="514350" lvl="0" indent="-514350"/>
            <a:endParaRPr lang="en-US" dirty="0">
              <a:cs typeface="Calibri"/>
            </a:endParaRPr>
          </a:p>
          <a:p>
            <a:pPr marL="514350" lvl="0" indent="-514350"/>
            <a:endParaRPr lang="en-US" dirty="0">
              <a:cs typeface="Calibri"/>
            </a:endParaRPr>
          </a:p>
          <a:p>
            <a:pPr marL="514350" lvl="0" indent="-514350"/>
            <a:endParaRPr lang="en-US" dirty="0">
              <a:cs typeface="Calibri"/>
            </a:endParaRPr>
          </a:p>
          <a:p>
            <a:pPr marL="0" lvl="0" indent="0">
              <a:buNone/>
            </a:pPr>
            <a:endParaRPr lang="en-US" dirty="0">
              <a:cs typeface="Calibri"/>
            </a:endParaRPr>
          </a:p>
          <a:p>
            <a:pPr marL="514350" lvl="0" indent="-514350">
              <a:buAutoNum type="arabicPeriod"/>
            </a:pPr>
            <a:endParaRPr lang="en-US" dirty="0">
              <a:cs typeface="Calibri"/>
            </a:endParaRPr>
          </a:p>
          <a:p>
            <a:pPr marL="514350" lvl="0" indent="-514350">
              <a:buAutoNum type="alphaLcPeriod"/>
            </a:pPr>
            <a:endParaRPr lang="en-US" dirty="0">
              <a:cs typeface="Calibri"/>
            </a:endParaRPr>
          </a:p>
          <a:p>
            <a:pPr marL="514350" lvl="0" indent="-514350">
              <a:buAutoNum type="alphaLcPeriod"/>
            </a:pPr>
            <a:endParaRPr lang="en-US" dirty="0"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C481EF0-03CB-4679-74E4-E0D7E6E12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3" y="180197"/>
            <a:ext cx="10515600" cy="1325559"/>
          </a:xfrm>
        </p:spPr>
        <p:txBody>
          <a:bodyPr/>
          <a:lstStyle/>
          <a:p>
            <a:r>
              <a:rPr lang="en-US" dirty="0"/>
              <a:t>OIT Supplies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33FE8F9C-8E30-FC09-93CE-75A62FC1FE3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387011"/>
            <a:ext cx="10515600" cy="4789952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sz="3100" dirty="0">
                <a:cs typeface="Calibri"/>
              </a:rPr>
              <a:t>How many bottles and syringes does each patient use? Is it charged?</a:t>
            </a:r>
          </a:p>
          <a:p>
            <a:pPr lvl="0"/>
            <a:r>
              <a:rPr lang="en-US" dirty="0">
                <a:cs typeface="Calibri"/>
              </a:rPr>
              <a:t>Supply fee includes</a:t>
            </a:r>
          </a:p>
          <a:p>
            <a:pPr lvl="0"/>
            <a:r>
              <a:rPr lang="en-US" dirty="0">
                <a:cs typeface="Calibri"/>
              </a:rPr>
              <a:t>Three bottles per food</a:t>
            </a:r>
          </a:p>
          <a:p>
            <a:pPr lvl="0"/>
            <a:r>
              <a:rPr lang="en-US" dirty="0">
                <a:cs typeface="Calibri"/>
              </a:rPr>
              <a:t>Unlimited syringes</a:t>
            </a:r>
          </a:p>
          <a:p>
            <a:pPr lvl="0"/>
            <a:r>
              <a:rPr lang="en-US" dirty="0">
                <a:cs typeface="Calibri"/>
              </a:rPr>
              <a:t>Battery operated scale. </a:t>
            </a:r>
          </a:p>
          <a:p>
            <a:pPr lvl="0"/>
            <a:r>
              <a:rPr lang="en-US" dirty="0">
                <a:cs typeface="Calibri"/>
              </a:rPr>
              <a:t>Patients are instructed to return their clean bottle at each </a:t>
            </a:r>
            <a:r>
              <a:rPr lang="en-US" dirty="0" err="1">
                <a:cs typeface="Calibri"/>
              </a:rPr>
              <a:t>updose</a:t>
            </a:r>
            <a:r>
              <a:rPr lang="en-US" dirty="0">
                <a:cs typeface="Calibri"/>
              </a:rPr>
              <a:t> appointment. </a:t>
            </a:r>
          </a:p>
          <a:p>
            <a:pPr lvl="0"/>
            <a:r>
              <a:rPr lang="en-US" dirty="0">
                <a:cs typeface="Calibri"/>
              </a:rPr>
              <a:t>A new bottle is prepared with solution.  A spare bottle is kept on hand if needed.</a:t>
            </a:r>
          </a:p>
          <a:p>
            <a:pPr lvl="0"/>
            <a:r>
              <a:rPr lang="en-US" dirty="0">
                <a:cs typeface="Calibri"/>
              </a:rPr>
              <a:t>A plastic bin is labeled with a patient name and supplies are stored in the bin for the duration of the solution phase of dosing.  Bins can then be recycled for other patient use.</a:t>
            </a:r>
          </a:p>
          <a:p>
            <a:pPr marL="0" lvl="0" indent="0">
              <a:buNone/>
            </a:pPr>
            <a:r>
              <a:rPr lang="en-US" sz="3100" dirty="0">
                <a:cs typeface="Calibri"/>
              </a:rPr>
              <a:t>How do you store your foods for OIT?</a:t>
            </a:r>
          </a:p>
          <a:p>
            <a:pPr lvl="0"/>
            <a:r>
              <a:rPr lang="en-US" dirty="0">
                <a:cs typeface="Calibri"/>
              </a:rPr>
              <a:t>Nut meals are stored in the freezer in their original packaging.</a:t>
            </a:r>
          </a:p>
          <a:p>
            <a:pPr lvl="0"/>
            <a:r>
              <a:rPr lang="en-US" dirty="0">
                <a:cs typeface="Calibri"/>
              </a:rPr>
              <a:t>Frequently used foods such as peanut flour are kept in a plastic container in the cabinet and refilled every 3 months from the stock in the freezer.</a:t>
            </a:r>
          </a:p>
          <a:p>
            <a:pPr marL="0" lvl="0" indent="0">
              <a:buNone/>
            </a:pPr>
            <a:endParaRPr lang="en-US" dirty="0"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BA7A2-84FC-0BF7-6316-B3CD2B9708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87729"/>
            <a:ext cx="10515600" cy="1325559"/>
          </a:xfrm>
        </p:spPr>
        <p:txBody>
          <a:bodyPr/>
          <a:lstStyle/>
          <a:p>
            <a:pPr lvl="0"/>
            <a:r>
              <a:rPr lang="en-US" dirty="0">
                <a:cs typeface="Calibri Light"/>
              </a:rPr>
              <a:t>Color Coding Solutions/capsules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67246-A0FC-CCF3-395E-4292DCD36E1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510300"/>
            <a:ext cx="10515600" cy="488022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>
                <a:cs typeface="Calibri"/>
              </a:rPr>
              <a:t>To recognize suspensions stored in the refrigerator and to enhance taste, solutions are color coded using Kool-Aid.</a:t>
            </a:r>
          </a:p>
          <a:p>
            <a:pPr lvl="1"/>
            <a:r>
              <a:rPr lang="en-US" dirty="0">
                <a:cs typeface="Calibri"/>
              </a:rPr>
              <a:t>Peanut solution is flavored with grape Kool-Aid</a:t>
            </a:r>
          </a:p>
          <a:p>
            <a:pPr lvl="1"/>
            <a:r>
              <a:rPr lang="en-US" dirty="0">
                <a:cs typeface="Calibri"/>
              </a:rPr>
              <a:t>Cashew is mixed with green apple. </a:t>
            </a:r>
          </a:p>
          <a:p>
            <a:pPr lvl="1"/>
            <a:r>
              <a:rPr lang="en-US" dirty="0">
                <a:cs typeface="Calibri"/>
              </a:rPr>
              <a:t>The colors are easily identifiable with the OIT solutions for various nuts.  This approach enhances dosing safety for patients.</a:t>
            </a:r>
          </a:p>
          <a:p>
            <a:pPr lvl="0"/>
            <a:r>
              <a:rPr lang="en-US" dirty="0">
                <a:cs typeface="Calibri"/>
              </a:rPr>
              <a:t>Why use Kool-Aid?</a:t>
            </a:r>
          </a:p>
          <a:p>
            <a:pPr lvl="1"/>
            <a:r>
              <a:rPr lang="en-US" dirty="0">
                <a:cs typeface="Calibri"/>
              </a:rPr>
              <a:t>It is inexpensive, nonallergenic and has a longer expiration date than juice.</a:t>
            </a:r>
          </a:p>
          <a:p>
            <a:pPr lvl="1"/>
            <a:r>
              <a:rPr lang="en-US" dirty="0">
                <a:cs typeface="Calibri"/>
              </a:rPr>
              <a:t>Solutions can be prepared with no additives especially milk.</a:t>
            </a:r>
          </a:p>
          <a:p>
            <a:pPr lvl="0"/>
            <a:r>
              <a:rPr lang="en-US" dirty="0">
                <a:cs typeface="Calibri"/>
              </a:rPr>
              <a:t>Prepared solution bottles are labeled with the patient name, food, and dose and are stored in a plastic bag with a syringe.</a:t>
            </a:r>
          </a:p>
          <a:p>
            <a:pPr lvl="0"/>
            <a:r>
              <a:rPr lang="en-US" dirty="0">
                <a:cs typeface="Calibri"/>
              </a:rPr>
              <a:t>Patients are encouraged to bring other foods or drinks to mix their dose in.</a:t>
            </a:r>
          </a:p>
          <a:p>
            <a:pPr lvl="0"/>
            <a:r>
              <a:rPr lang="en-US" dirty="0">
                <a:cs typeface="Calibri"/>
              </a:rPr>
              <a:t>Capsules can be compounded from a local pharmacy for foods using a powder or meal. </a:t>
            </a:r>
            <a:endParaRPr lang="en-US" dirty="0"/>
          </a:p>
          <a:p>
            <a:pPr lvl="0"/>
            <a:endParaRPr lang="en-US" dirty="0">
              <a:cs typeface="Calibri"/>
            </a:endParaRPr>
          </a:p>
          <a:p>
            <a:pPr lvl="0"/>
            <a:endParaRPr lang="en-US" dirty="0"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33CE0-1076-BD0D-6244-0BF7B9D90E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39097"/>
            <a:ext cx="10515600" cy="1325559"/>
          </a:xfrm>
        </p:spPr>
        <p:txBody>
          <a:bodyPr/>
          <a:lstStyle/>
          <a:p>
            <a:pPr lvl="0"/>
            <a:r>
              <a:rPr lang="en-US" dirty="0">
                <a:cs typeface="Calibri Light"/>
              </a:rPr>
              <a:t>Low Dose and High Dose Supplies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5B3D6-0653-F49F-7588-7E59371306F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078787"/>
            <a:ext cx="10515600" cy="5445303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en-US" sz="3800" dirty="0">
                <a:cs typeface="Calibri"/>
              </a:rPr>
              <a:t>The day 1 build up day includes the prepared solution mixed and dispensed per protocol.   </a:t>
            </a:r>
          </a:p>
          <a:p>
            <a:pPr marL="0" lvl="0" indent="0">
              <a:buNone/>
            </a:pPr>
            <a:r>
              <a:rPr lang="en-US" sz="3200" dirty="0">
                <a:cs typeface="Calibri"/>
              </a:rPr>
              <a:t>Supplies used for mixing solution include:</a:t>
            </a:r>
          </a:p>
          <a:p>
            <a:pPr marL="971550" lvl="1" indent="-514350"/>
            <a:r>
              <a:rPr lang="en-US" sz="2900" dirty="0">
                <a:cs typeface="Calibri"/>
              </a:rPr>
              <a:t>Liquid measuring cup</a:t>
            </a:r>
          </a:p>
          <a:p>
            <a:pPr marL="971550" lvl="1" indent="-514350"/>
            <a:r>
              <a:rPr lang="en-US" sz="2900" dirty="0">
                <a:cs typeface="Calibri"/>
              </a:rPr>
              <a:t>Distilled water</a:t>
            </a:r>
          </a:p>
          <a:p>
            <a:pPr marL="971550" lvl="1" indent="-514350"/>
            <a:r>
              <a:rPr lang="en-US" sz="2900" dirty="0">
                <a:cs typeface="Calibri"/>
              </a:rPr>
              <a:t>30ml Syringe</a:t>
            </a:r>
          </a:p>
          <a:p>
            <a:pPr marL="971550" lvl="1" indent="-514350"/>
            <a:r>
              <a:rPr lang="en-US" sz="2900" dirty="0">
                <a:cs typeface="Calibri"/>
              </a:rPr>
              <a:t>Gram Scale</a:t>
            </a:r>
          </a:p>
          <a:p>
            <a:pPr marL="971550" lvl="1" indent="-514350"/>
            <a:r>
              <a:rPr lang="en-US" sz="2900" dirty="0">
                <a:cs typeface="Calibri"/>
              </a:rPr>
              <a:t>Medicine dosing cups</a:t>
            </a:r>
          </a:p>
          <a:p>
            <a:pPr marL="971550" lvl="1" indent="-514350"/>
            <a:r>
              <a:rPr lang="en-US" sz="2900" dirty="0">
                <a:cs typeface="Calibri"/>
              </a:rPr>
              <a:t>Kool-Aid</a:t>
            </a:r>
          </a:p>
          <a:p>
            <a:pPr marL="971550" lvl="1" indent="-514350"/>
            <a:r>
              <a:rPr lang="en-US" sz="2900" dirty="0">
                <a:cs typeface="Calibri"/>
              </a:rPr>
              <a:t>Mortar and Pestle</a:t>
            </a:r>
          </a:p>
          <a:p>
            <a:pPr marL="971550" lvl="1" indent="-514350"/>
            <a:r>
              <a:rPr lang="en-US" sz="2900" dirty="0">
                <a:cs typeface="Calibri"/>
              </a:rPr>
              <a:t>Labels </a:t>
            </a:r>
          </a:p>
          <a:p>
            <a:pPr marL="0" lvl="0" indent="0">
              <a:buNone/>
            </a:pPr>
            <a:r>
              <a:rPr lang="en-US" sz="3800" dirty="0">
                <a:cs typeface="Calibri"/>
              </a:rPr>
              <a:t>As the schedule progresses from solution to food fragments a 0.01g scale is used to weigh the food.</a:t>
            </a:r>
          </a:p>
          <a:p>
            <a:pPr lvl="0"/>
            <a:r>
              <a:rPr lang="en-US" dirty="0">
                <a:cs typeface="Calibri"/>
              </a:rPr>
              <a:t>A dosing schedule can be created to avoid solutions if desired.</a:t>
            </a:r>
          </a:p>
          <a:p>
            <a:pPr lvl="0"/>
            <a:r>
              <a:rPr lang="en-US" dirty="0">
                <a:cs typeface="Calibri"/>
              </a:rPr>
              <a:t>Patients are instructed to dose at home with the same food dosed at the office until their next visit. </a:t>
            </a:r>
          </a:p>
          <a:p>
            <a:pPr lvl="0"/>
            <a:r>
              <a:rPr lang="en-US" dirty="0">
                <a:cs typeface="Calibri"/>
              </a:rPr>
              <a:t>Changes in doses at home are discouraged to prevent calculation errors.  </a:t>
            </a:r>
          </a:p>
          <a:p>
            <a:pPr lvl="0"/>
            <a:r>
              <a:rPr lang="en-US" dirty="0">
                <a:cs typeface="Calibri"/>
              </a:rPr>
              <a:t>A handout with an approved list of OIT foods is helpful for patients.     </a:t>
            </a:r>
          </a:p>
          <a:p>
            <a:pPr lvl="0"/>
            <a:r>
              <a:rPr lang="en-US" dirty="0">
                <a:cs typeface="Calibri"/>
              </a:rPr>
              <a:t>Once OIT escalation has been completed patients are given a maintenance handout that contains all dosing options and equivalents.  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E5D5F-91F9-BA0D-65DA-071E5BB1521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221291"/>
            <a:ext cx="10515600" cy="1325559"/>
          </a:xfrm>
        </p:spPr>
        <p:txBody>
          <a:bodyPr/>
          <a:lstStyle/>
          <a:p>
            <a:pPr lvl="0"/>
            <a:r>
              <a:rPr lang="en-US" dirty="0">
                <a:cs typeface="Calibri Light"/>
              </a:rPr>
              <a:t>Suggestions for Masking OIT foods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A5FE5-D7EB-90EB-10C6-572F105565F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445483"/>
            <a:ext cx="10515600" cy="435133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cs typeface="Calibri"/>
              </a:rPr>
              <a:t>Choosing different methods of eating the dose may make the dose more palatable such as whole, crushed, powder or liquid.</a:t>
            </a:r>
            <a:endParaRPr lang="en-US" dirty="0"/>
          </a:p>
          <a:p>
            <a:pPr lvl="0"/>
            <a:r>
              <a:rPr lang="en-US" dirty="0">
                <a:cs typeface="Calibri"/>
              </a:rPr>
              <a:t>Some kids prefer savory over sweet.</a:t>
            </a:r>
          </a:p>
          <a:p>
            <a:pPr lvl="0"/>
            <a:r>
              <a:rPr lang="en-US" dirty="0">
                <a:cs typeface="Calibri"/>
              </a:rPr>
              <a:t>Chocolate can enhance a nut flavor, while mint and citrus mask the flavor.</a:t>
            </a:r>
          </a:p>
          <a:p>
            <a:pPr lvl="0"/>
            <a:r>
              <a:rPr lang="en-US" dirty="0">
                <a:cs typeface="Calibri"/>
              </a:rPr>
              <a:t>Cinnamon and peppermint can add spiciness to cover up the flavor.</a:t>
            </a:r>
          </a:p>
          <a:p>
            <a:pPr lvl="0"/>
            <a:r>
              <a:rPr lang="en-US" dirty="0">
                <a:cs typeface="Calibri"/>
              </a:rPr>
              <a:t>Foods with strong flavors such as tomato, coffee or cheese can also mask flavors.</a:t>
            </a:r>
          </a:p>
          <a:p>
            <a:pPr lvl="0"/>
            <a:r>
              <a:rPr lang="en-US" dirty="0">
                <a:cs typeface="Calibri"/>
              </a:rPr>
              <a:t>Take the amount of the dose in consideration.  The equivalent in flour instead of the whole nut.</a:t>
            </a:r>
          </a:p>
          <a:p>
            <a:pPr lvl="0"/>
            <a:r>
              <a:rPr lang="en-US" dirty="0">
                <a:cs typeface="Calibri"/>
              </a:rPr>
              <a:t>Cold or frozen treats can also help mask the flavor. Storing nuts in the freezer decreases the taste.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F3B4A-B326-7F42-1161-CBE0DF467A6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>
                <a:cs typeface="Calibri Light"/>
              </a:rPr>
              <a:t>Dosing Alternatives</a:t>
            </a:r>
            <a:br>
              <a:rPr lang="en-US">
                <a:cs typeface="Calibri Light"/>
              </a:rPr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5D5DE-D3CC-3DA2-F117-50DBFB0F364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cs typeface="Calibri"/>
              </a:rPr>
              <a:t>Stir the dose into applesauce, milk free pudding, or yogurt.</a:t>
            </a:r>
          </a:p>
          <a:p>
            <a:r>
              <a:rPr lang="en-US" dirty="0">
                <a:cs typeface="Calibri"/>
              </a:rPr>
              <a:t>Stir into oatmeal.</a:t>
            </a:r>
          </a:p>
          <a:p>
            <a:r>
              <a:rPr lang="en-US" dirty="0">
                <a:cs typeface="Calibri"/>
              </a:rPr>
              <a:t>Stir the dose into a strongly flavored juice such as orange or mango.</a:t>
            </a:r>
          </a:p>
          <a:p>
            <a:r>
              <a:rPr lang="en-US" dirty="0">
                <a:cs typeface="Calibri"/>
              </a:rPr>
              <a:t>Mix the dose into a smoothie with fruit or ice cream.</a:t>
            </a:r>
          </a:p>
          <a:p>
            <a:r>
              <a:rPr lang="en-US" dirty="0">
                <a:cs typeface="Calibri"/>
              </a:rPr>
              <a:t>Fruits with seeds help mask the dose such as strawberries or raspberries.</a:t>
            </a:r>
          </a:p>
          <a:p>
            <a:r>
              <a:rPr lang="en-US" dirty="0">
                <a:cs typeface="Calibri"/>
              </a:rPr>
              <a:t>Mix the dose in chocolate syrup, whipped cream or frosting.</a:t>
            </a:r>
          </a:p>
          <a:p>
            <a:r>
              <a:rPr lang="en-US" dirty="0">
                <a:cs typeface="Calibri"/>
              </a:rPr>
              <a:t>For savory flavors try mixing the dose in ketchup or BBQ sauce and eat with  French fries, Tater tots or chicken.</a:t>
            </a:r>
          </a:p>
          <a:p>
            <a:r>
              <a:rPr lang="en-US" dirty="0">
                <a:cs typeface="Calibri"/>
              </a:rPr>
              <a:t>Mix the dose in a dip such as salsa, hummus or guacamole and eat with chips.</a:t>
            </a:r>
          </a:p>
          <a:p>
            <a:pPr marL="514350" lvl="0" indent="-514350">
              <a:buAutoNum type="arabicPeriod"/>
            </a:pPr>
            <a:endParaRPr lang="en-US" dirty="0"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BC656-464B-0FD9-028E-4AD758E3776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>
                <a:cs typeface="Calibri Light"/>
              </a:rPr>
              <a:t>Dealing With Taste Aversions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DE7D7-6476-112E-8A15-B28E6A990663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>
                <a:cs typeface="Calibri"/>
              </a:rPr>
              <a:t>Mix the smallest amount of the food with the dose so the entire dose is consumed.</a:t>
            </a:r>
          </a:p>
          <a:p>
            <a:pPr lvl="0"/>
            <a:r>
              <a:rPr lang="en-US" sz="2400" dirty="0">
                <a:cs typeface="Calibri"/>
              </a:rPr>
              <a:t>Give the child a say on how they take the dose.</a:t>
            </a:r>
          </a:p>
          <a:p>
            <a:pPr lvl="0"/>
            <a:r>
              <a:rPr lang="en-US" sz="2400" dirty="0">
                <a:cs typeface="Calibri"/>
              </a:rPr>
              <a:t>Have the child participate in preparing their doses.</a:t>
            </a:r>
          </a:p>
          <a:p>
            <a:pPr lvl="0"/>
            <a:r>
              <a:rPr lang="en-US" sz="2400" dirty="0">
                <a:cs typeface="Calibri"/>
              </a:rPr>
              <a:t>Have the child create a recipe or pick the food that is mixed with the dose. </a:t>
            </a:r>
          </a:p>
          <a:p>
            <a:pPr lvl="0"/>
            <a:r>
              <a:rPr lang="en-US" sz="2400" dirty="0">
                <a:cs typeface="Calibri"/>
              </a:rPr>
              <a:t>Trying different methods until something works.</a:t>
            </a:r>
            <a:endParaRPr lang="en-US" sz="2400" dirty="0"/>
          </a:p>
          <a:p>
            <a:pPr lvl="0"/>
            <a:r>
              <a:rPr lang="en-US" sz="2400" dirty="0">
                <a:cs typeface="Calibri"/>
              </a:rPr>
              <a:t>Switching up the dosing vehicle maybe necessary.  Use a variety of foods.</a:t>
            </a:r>
          </a:p>
          <a:p>
            <a:pPr lvl="0"/>
            <a:r>
              <a:rPr lang="en-US" sz="2400" dirty="0">
                <a:cs typeface="Calibri"/>
              </a:rPr>
              <a:t>For young children using the clear food pouches and mixing the dose so they can eat it themselves.  </a:t>
            </a:r>
          </a:p>
          <a:p>
            <a:pPr lvl="0"/>
            <a:endParaRPr lang="en-US" dirty="0">
              <a:cs typeface="Calibri"/>
            </a:endParaRPr>
          </a:p>
          <a:p>
            <a:pPr lvl="0"/>
            <a:endParaRPr lang="en-US" dirty="0"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22</TotalTime>
  <Words>903</Words>
  <Application>Microsoft Macintosh PowerPoint</Application>
  <PresentationFormat>Widescreen</PresentationFormat>
  <Paragraphs>84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OIT Foods</vt:lpstr>
      <vt:lpstr>FOOD OIT PREPARATION</vt:lpstr>
      <vt:lpstr>OIT Supplies</vt:lpstr>
      <vt:lpstr>Color Coding Solutions/capsules</vt:lpstr>
      <vt:lpstr>Low Dose and High Dose Supplies</vt:lpstr>
      <vt:lpstr>Suggestions for Masking OIT foods</vt:lpstr>
      <vt:lpstr>Dosing Alternatives </vt:lpstr>
      <vt:lpstr>Dealing With Taste Aversions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OIT PREPARATION</dc:title>
  <dc:creator/>
  <cp:lastModifiedBy>Richard Wasserman</cp:lastModifiedBy>
  <cp:revision>988</cp:revision>
  <dcterms:created xsi:type="dcterms:W3CDTF">2021-06-01T16:25:58Z</dcterms:created>
  <dcterms:modified xsi:type="dcterms:W3CDTF">2022-06-19T22:11:20Z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0x0101009B1E3E857564DB439B028A0CAC633D8C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</Properties>
</file>